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DM Sans Bold" panose="020B0604020202020204" charset="0"/>
      <p:regular r:id="rId19"/>
    </p:embeddedFont>
    <p:embeddedFont>
      <p:font typeface="Handy Casual" panose="020B0604020202020204" charset="0"/>
      <p:regular r:id="rId20"/>
    </p:embeddedFont>
    <p:embeddedFont>
      <p:font typeface="Inter Bold" panose="020B0604020202020204" charset="0"/>
      <p:regular r:id="rId21"/>
    </p:embeddedFont>
    <p:embeddedFont>
      <p:font typeface="Inter Medium" panose="020B0604020202020204" charset="0"/>
      <p:regular r:id="rId22"/>
    </p:embeddedFont>
    <p:embeddedFont>
      <p:font typeface="Inter Ultra-Bold" panose="020B0604020202020204" charset="0"/>
      <p:regular r:id="rId23"/>
    </p:embeddedFont>
    <p:embeddedFont>
      <p:font typeface="Krabuler" panose="020B0604020202020204" charset="0"/>
      <p:regular r:id="rId24"/>
    </p:embeddedFont>
    <p:embeddedFont>
      <p:font typeface="Open Sans" panose="020B0606030504020204" pitchFamily="34" charset="0"/>
      <p:regular r:id="rId25"/>
    </p:embeddedFont>
    <p:embeddedFont>
      <p:font typeface="Open Sans Bold" panose="020B0806030504020204" charset="0"/>
      <p:regular r:id="rId26"/>
    </p:embeddedFont>
    <p:embeddedFont>
      <p:font typeface="Open Sans Semi-Bold" panose="020B0604020202020204" charset="0"/>
      <p:regular r:id="rId27"/>
    </p:embeddedFont>
    <p:embeddedFont>
      <p:font typeface="Times New Roman Condensed" panose="020B0604020202020204" charset="0"/>
      <p:regular r:id="rId28"/>
    </p:embeddedFont>
    <p:embeddedFont>
      <p:font typeface="Times New Roman Condensed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6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jhara Srivastava" userId="bc861bdc42c8fa0f" providerId="LiveId" clId="{DD1F37E6-4CD5-4E0E-8692-C635AF4DD501}"/>
    <pc:docChg chg="undo custSel addSld delSld modSld">
      <pc:chgData name="Nirjhara Srivastava" userId="bc861bdc42c8fa0f" providerId="LiveId" clId="{DD1F37E6-4CD5-4E0E-8692-C635AF4DD501}" dt="2024-10-25T13:16:15.663" v="25" actId="1076"/>
      <pc:docMkLst>
        <pc:docMk/>
      </pc:docMkLst>
      <pc:sldChg chg="modSp mod">
        <pc:chgData name="Nirjhara Srivastava" userId="bc861bdc42c8fa0f" providerId="LiveId" clId="{DD1F37E6-4CD5-4E0E-8692-C635AF4DD501}" dt="2024-10-25T13:14:26.663" v="18" actId="1076"/>
        <pc:sldMkLst>
          <pc:docMk/>
          <pc:sldMk cId="0" sldId="263"/>
        </pc:sldMkLst>
        <pc:spChg chg="mod">
          <ac:chgData name="Nirjhara Srivastava" userId="bc861bdc42c8fa0f" providerId="LiveId" clId="{DD1F37E6-4CD5-4E0E-8692-C635AF4DD501}" dt="2024-10-25T13:14:26.663" v="18" actId="1076"/>
          <ac:spMkLst>
            <pc:docMk/>
            <pc:sldMk cId="0" sldId="263"/>
            <ac:spMk id="8" creationId="{00000000-0000-0000-0000-000000000000}"/>
          </ac:spMkLst>
        </pc:spChg>
        <pc:spChg chg="mod">
          <ac:chgData name="Nirjhara Srivastava" userId="bc861bdc42c8fa0f" providerId="LiveId" clId="{DD1F37E6-4CD5-4E0E-8692-C635AF4DD501}" dt="2024-10-25T13:14:08.898" v="15" actId="1076"/>
          <ac:spMkLst>
            <pc:docMk/>
            <pc:sldMk cId="0" sldId="263"/>
            <ac:spMk id="9" creationId="{00000000-0000-0000-0000-000000000000}"/>
          </ac:spMkLst>
        </pc:spChg>
        <pc:spChg chg="mod">
          <ac:chgData name="Nirjhara Srivastava" userId="bc861bdc42c8fa0f" providerId="LiveId" clId="{DD1F37E6-4CD5-4E0E-8692-C635AF4DD501}" dt="2024-10-25T08:02:50.721" v="9" actId="1076"/>
          <ac:spMkLst>
            <pc:docMk/>
            <pc:sldMk cId="0" sldId="263"/>
            <ac:spMk id="14" creationId="{00000000-0000-0000-0000-000000000000}"/>
          </ac:spMkLst>
        </pc:spChg>
        <pc:grpChg chg="mod">
          <ac:chgData name="Nirjhara Srivastava" userId="bc861bdc42c8fa0f" providerId="LiveId" clId="{DD1F37E6-4CD5-4E0E-8692-C635AF4DD501}" dt="2024-10-25T13:14:02.825" v="14" actId="1076"/>
          <ac:grpSpMkLst>
            <pc:docMk/>
            <pc:sldMk cId="0" sldId="263"/>
            <ac:grpSpMk id="2" creationId="{00000000-0000-0000-0000-000000000000}"/>
          </ac:grpSpMkLst>
        </pc:grpChg>
        <pc:grpChg chg="mod">
          <ac:chgData name="Nirjhara Srivastava" userId="bc861bdc42c8fa0f" providerId="LiveId" clId="{DD1F37E6-4CD5-4E0E-8692-C635AF4DD501}" dt="2024-10-25T13:14:19.313" v="17" actId="1076"/>
          <ac:grpSpMkLst>
            <pc:docMk/>
            <pc:sldMk cId="0" sldId="263"/>
            <ac:grpSpMk id="5" creationId="{00000000-0000-0000-0000-000000000000}"/>
          </ac:grpSpMkLst>
        </pc:grpChg>
      </pc:sldChg>
      <pc:sldChg chg="modSp mod">
        <pc:chgData name="Nirjhara Srivastava" userId="bc861bdc42c8fa0f" providerId="LiveId" clId="{DD1F37E6-4CD5-4E0E-8692-C635AF4DD501}" dt="2024-10-25T08:00:23.776" v="6" actId="20577"/>
        <pc:sldMkLst>
          <pc:docMk/>
          <pc:sldMk cId="0" sldId="264"/>
        </pc:sldMkLst>
        <pc:spChg chg="mod">
          <ac:chgData name="Nirjhara Srivastava" userId="bc861bdc42c8fa0f" providerId="LiveId" clId="{DD1F37E6-4CD5-4E0E-8692-C635AF4DD501}" dt="2024-10-25T08:00:23.776" v="6" actId="20577"/>
          <ac:spMkLst>
            <pc:docMk/>
            <pc:sldMk cId="0" sldId="264"/>
            <ac:spMk id="20" creationId="{00000000-0000-0000-0000-000000000000}"/>
          </ac:spMkLst>
        </pc:spChg>
      </pc:sldChg>
      <pc:sldChg chg="modSp mod">
        <pc:chgData name="Nirjhara Srivastava" userId="bc861bdc42c8fa0f" providerId="LiveId" clId="{DD1F37E6-4CD5-4E0E-8692-C635AF4DD501}" dt="2024-10-25T13:16:15.663" v="25" actId="1076"/>
        <pc:sldMkLst>
          <pc:docMk/>
          <pc:sldMk cId="0" sldId="271"/>
        </pc:sldMkLst>
        <pc:spChg chg="mod">
          <ac:chgData name="Nirjhara Srivastava" userId="bc861bdc42c8fa0f" providerId="LiveId" clId="{DD1F37E6-4CD5-4E0E-8692-C635AF4DD501}" dt="2024-10-25T13:15:30.396" v="21" actId="1076"/>
          <ac:spMkLst>
            <pc:docMk/>
            <pc:sldMk cId="0" sldId="271"/>
            <ac:spMk id="21" creationId="{00000000-0000-0000-0000-000000000000}"/>
          </ac:spMkLst>
        </pc:spChg>
        <pc:grpChg chg="mod">
          <ac:chgData name="Nirjhara Srivastava" userId="bc861bdc42c8fa0f" providerId="LiveId" clId="{DD1F37E6-4CD5-4E0E-8692-C635AF4DD501}" dt="2024-10-25T13:16:15.663" v="25" actId="1076"/>
          <ac:grpSpMkLst>
            <pc:docMk/>
            <pc:sldMk cId="0" sldId="271"/>
            <ac:grpSpMk id="19" creationId="{00000000-0000-0000-0000-000000000000}"/>
          </ac:grpSpMkLst>
        </pc:grpChg>
        <pc:picChg chg="mod">
          <ac:chgData name="Nirjhara Srivastava" userId="bc861bdc42c8fa0f" providerId="LiveId" clId="{DD1F37E6-4CD5-4E0E-8692-C635AF4DD501}" dt="2024-10-25T13:15:54.346" v="23" actId="14100"/>
          <ac:picMkLst>
            <pc:docMk/>
            <pc:sldMk cId="0" sldId="271"/>
            <ac:picMk id="29" creationId="{1CE9FC9F-4732-6D52-A018-9D7A9B3559DE}"/>
          </ac:picMkLst>
        </pc:picChg>
      </pc:sldChg>
      <pc:sldChg chg="new del">
        <pc:chgData name="Nirjhara Srivastava" userId="bc861bdc42c8fa0f" providerId="LiveId" clId="{DD1F37E6-4CD5-4E0E-8692-C635AF4DD501}" dt="2024-10-25T13:13:34.604" v="13" actId="680"/>
        <pc:sldMkLst>
          <pc:docMk/>
          <pc:sldMk cId="694814244" sldId="27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jpeg"/><Relationship Id="rId7"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9.png"/><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sp>
      <p:grpSp>
        <p:nvGrpSpPr>
          <p:cNvPr id="6" name="Group 6"/>
          <p:cNvGrpSpPr/>
          <p:nvPr/>
        </p:nvGrpSpPr>
        <p:grpSpPr>
          <a:xfrm>
            <a:off x="11213524" y="656036"/>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124956" y="656722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2" name="Group 12"/>
          <p:cNvGrpSpPr/>
          <p:nvPr/>
        </p:nvGrpSpPr>
        <p:grpSpPr>
          <a:xfrm>
            <a:off x="15972039" y="656036"/>
            <a:ext cx="1241303" cy="575606"/>
            <a:chOff x="0" y="0"/>
            <a:chExt cx="326928" cy="151600"/>
          </a:xfrm>
        </p:grpSpPr>
        <p:sp>
          <p:nvSpPr>
            <p:cNvPr id="13" name="Freeform 13"/>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id="14" name="TextBox 14"/>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5" name="Freeform 15"/>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28700" y="1820596"/>
            <a:ext cx="14166687" cy="4403726"/>
          </a:xfrm>
          <a:prstGeom prst="rect">
            <a:avLst/>
          </a:prstGeom>
        </p:spPr>
        <p:txBody>
          <a:bodyPr lIns="0" tIns="0" rIns="0" bIns="0" rtlCol="0" anchor="t">
            <a:spAutoFit/>
          </a:bodyPr>
          <a:lstStyle/>
          <a:p>
            <a:pPr algn="l">
              <a:lnSpc>
                <a:spcPts val="17674"/>
              </a:lnSpc>
            </a:pPr>
            <a:r>
              <a:rPr lang="en-US" sz="12624" b="1">
                <a:solidFill>
                  <a:srgbClr val="17726D"/>
                </a:solidFill>
                <a:latin typeface="Inter Bold"/>
                <a:ea typeface="Inter Bold"/>
                <a:cs typeface="Inter Bold"/>
                <a:sym typeface="Inter Bold"/>
              </a:rPr>
              <a:t>AUTOMATIC CV EVALUATOR</a:t>
            </a:r>
          </a:p>
        </p:txBody>
      </p:sp>
      <p:sp>
        <p:nvSpPr>
          <p:cNvPr id="17" name="TextBox 17"/>
          <p:cNvSpPr txBox="1"/>
          <p:nvPr/>
        </p:nvSpPr>
        <p:spPr>
          <a:xfrm>
            <a:off x="14344595" y="8862553"/>
            <a:ext cx="2868747" cy="368301"/>
          </a:xfrm>
          <a:prstGeom prst="rect">
            <a:avLst/>
          </a:prstGeom>
        </p:spPr>
        <p:txBody>
          <a:bodyPr lIns="0" tIns="0" rIns="0" bIns="0" rtlCol="0" anchor="t">
            <a:spAutoFit/>
          </a:bodyPr>
          <a:lstStyle/>
          <a:p>
            <a:pPr marL="0" lvl="0" indent="0" algn="r">
              <a:lnSpc>
                <a:spcPts val="3099"/>
              </a:lnSpc>
            </a:pPr>
            <a:r>
              <a:rPr lang="en-US" sz="1999" b="1">
                <a:solidFill>
                  <a:srgbClr val="000000"/>
                </a:solidFill>
                <a:latin typeface="Open Sans Bold"/>
                <a:ea typeface="Open Sans Bold"/>
                <a:cs typeface="Open Sans Bold"/>
                <a:sym typeface="Open Sans Bold"/>
              </a:rPr>
              <a:t>25 OCTOBER 2024</a:t>
            </a:r>
          </a:p>
        </p:txBody>
      </p:sp>
      <p:sp>
        <p:nvSpPr>
          <p:cNvPr id="18" name="TextBox 18"/>
          <p:cNvSpPr txBox="1"/>
          <p:nvPr/>
        </p:nvSpPr>
        <p:spPr>
          <a:xfrm>
            <a:off x="1711249" y="6533566"/>
            <a:ext cx="8069342" cy="481330"/>
          </a:xfrm>
          <a:prstGeom prst="rect">
            <a:avLst/>
          </a:prstGeom>
        </p:spPr>
        <p:txBody>
          <a:bodyPr lIns="0" tIns="0" rIns="0" bIns="0" rtlCol="0" anchor="t">
            <a:spAutoFit/>
          </a:bodyPr>
          <a:lstStyle/>
          <a:p>
            <a:pPr marL="0" lvl="0" indent="0" algn="l">
              <a:lnSpc>
                <a:spcPts val="3919"/>
              </a:lnSpc>
            </a:pPr>
            <a:r>
              <a:rPr lang="en-US" sz="2799" b="1" spc="207">
                <a:solidFill>
                  <a:srgbClr val="000000"/>
                </a:solidFill>
                <a:latin typeface="Open Sans Semi-Bold"/>
                <a:ea typeface="Open Sans Semi-Bold"/>
                <a:cs typeface="Open Sans Semi-Bold"/>
                <a:sym typeface="Open Sans Semi-Bold"/>
              </a:rPr>
              <a:t>PROJECT PRESENTATION</a:t>
            </a:r>
          </a:p>
        </p:txBody>
      </p:sp>
      <p:sp>
        <p:nvSpPr>
          <p:cNvPr id="19" name="TextBox 19"/>
          <p:cNvSpPr txBox="1"/>
          <p:nvPr/>
        </p:nvSpPr>
        <p:spPr>
          <a:xfrm>
            <a:off x="1124956" y="8887296"/>
            <a:ext cx="8069342" cy="976630"/>
          </a:xfrm>
          <a:prstGeom prst="rect">
            <a:avLst/>
          </a:prstGeom>
        </p:spPr>
        <p:txBody>
          <a:bodyPr lIns="0" tIns="0" rIns="0" bIns="0" rtlCol="0" anchor="t">
            <a:spAutoFit/>
          </a:bodyPr>
          <a:lstStyle/>
          <a:p>
            <a:pPr algn="l">
              <a:lnSpc>
                <a:spcPts val="3919"/>
              </a:lnSpc>
            </a:pPr>
            <a:r>
              <a:rPr lang="en-US" sz="2799" b="1" spc="207" dirty="0">
                <a:solidFill>
                  <a:srgbClr val="000000"/>
                </a:solidFill>
                <a:latin typeface="Open Sans Semi-Bold"/>
                <a:ea typeface="Open Sans Semi-Bold"/>
                <a:cs typeface="Open Sans Semi-Bold"/>
                <a:sym typeface="Open Sans Semi-Bold"/>
              </a:rPr>
              <a:t>4TH YEAR (7TH SEM)</a:t>
            </a:r>
          </a:p>
          <a:p>
            <a:pPr marL="0" lvl="0" indent="0" algn="l">
              <a:lnSpc>
                <a:spcPts val="3919"/>
              </a:lnSpc>
            </a:pPr>
            <a:r>
              <a:rPr lang="en-US" sz="2799" b="1" spc="207" dirty="0">
                <a:solidFill>
                  <a:srgbClr val="000000"/>
                </a:solidFill>
                <a:latin typeface="Open Sans Semi-Bold"/>
                <a:ea typeface="Open Sans Semi-Bold"/>
                <a:cs typeface="Open Sans Semi-Bold"/>
                <a:sym typeface="Open Sans Semi-Bold"/>
              </a:rPr>
              <a:t>ELECTRONICS AND INSTRUMENTATION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grpSp>
        <p:nvGrpSpPr>
          <p:cNvPr id="2" name="Group 2"/>
          <p:cNvGrpSpPr/>
          <p:nvPr/>
        </p:nvGrpSpPr>
        <p:grpSpPr>
          <a:xfrm>
            <a:off x="13273834" y="0"/>
            <a:ext cx="5014166" cy="10287000"/>
            <a:chOff x="0" y="0"/>
            <a:chExt cx="1320603" cy="2709333"/>
          </a:xfrm>
        </p:grpSpPr>
        <p:sp>
          <p:nvSpPr>
            <p:cNvPr id="3" name="Freeform 3"/>
            <p:cNvSpPr/>
            <p:nvPr/>
          </p:nvSpPr>
          <p:spPr>
            <a:xfrm>
              <a:off x="0" y="0"/>
              <a:ext cx="1320603" cy="2709333"/>
            </a:xfrm>
            <a:custGeom>
              <a:avLst/>
              <a:gdLst/>
              <a:ahLst/>
              <a:cxnLst/>
              <a:rect l="l" t="t" r="r" b="b"/>
              <a:pathLst>
                <a:path w="1320603" h="2709333">
                  <a:moveTo>
                    <a:pt x="0" y="0"/>
                  </a:moveTo>
                  <a:lnTo>
                    <a:pt x="1320603" y="0"/>
                  </a:lnTo>
                  <a:lnTo>
                    <a:pt x="1320603" y="2709333"/>
                  </a:lnTo>
                  <a:lnTo>
                    <a:pt x="0" y="2709333"/>
                  </a:lnTo>
                  <a:close/>
                </a:path>
              </a:pathLst>
            </a:custGeom>
            <a:solidFill>
              <a:srgbClr val="F6F6F6"/>
            </a:solidFill>
          </p:spPr>
        </p:sp>
        <p:sp>
          <p:nvSpPr>
            <p:cNvPr id="4" name="TextBox 4"/>
            <p:cNvSpPr txBox="1"/>
            <p:nvPr/>
          </p:nvSpPr>
          <p:spPr>
            <a:xfrm>
              <a:off x="0" y="-47625"/>
              <a:ext cx="132060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9144000" y="372724"/>
            <a:ext cx="9144000" cy="1495425"/>
            <a:chOff x="0" y="0"/>
            <a:chExt cx="2408296" cy="393857"/>
          </a:xfrm>
        </p:grpSpPr>
        <p:sp>
          <p:nvSpPr>
            <p:cNvPr id="6" name="Freeform 6"/>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sp>
        <p:sp>
          <p:nvSpPr>
            <p:cNvPr id="7" name="TextBox 7"/>
            <p:cNvSpPr txBox="1"/>
            <p:nvPr/>
          </p:nvSpPr>
          <p:spPr>
            <a:xfrm>
              <a:off x="0" y="-47625"/>
              <a:ext cx="2408296" cy="441482"/>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2663258" y="3340629"/>
            <a:ext cx="5014166" cy="4393671"/>
            <a:chOff x="0" y="0"/>
            <a:chExt cx="7493568" cy="7492393"/>
          </a:xfrm>
        </p:grpSpPr>
        <p:pic>
          <p:nvPicPr>
            <p:cNvPr id="9" name="Picture 9"/>
            <p:cNvPicPr>
              <a:picLocks noChangeAspect="1"/>
            </p:cNvPicPr>
            <p:nvPr/>
          </p:nvPicPr>
          <p:blipFill>
            <a:blip r:embed="rId2"/>
            <a:srcRect l="999" t="2868" b="3364"/>
            <a:stretch>
              <a:fillRect/>
            </a:stretch>
          </p:blipFill>
          <p:spPr>
            <a:xfrm>
              <a:off x="0" y="0"/>
              <a:ext cx="7493568" cy="7492393"/>
            </a:xfrm>
            <a:prstGeom prst="rect">
              <a:avLst/>
            </a:prstGeom>
          </p:spPr>
        </p:pic>
      </p:grpSp>
      <p:grpSp>
        <p:nvGrpSpPr>
          <p:cNvPr id="10" name="Group 10"/>
          <p:cNvGrpSpPr/>
          <p:nvPr/>
        </p:nvGrpSpPr>
        <p:grpSpPr>
          <a:xfrm>
            <a:off x="10238390" y="7356705"/>
            <a:ext cx="3803190" cy="38031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3" name="TextBox 13"/>
          <p:cNvSpPr txBox="1"/>
          <p:nvPr/>
        </p:nvSpPr>
        <p:spPr>
          <a:xfrm>
            <a:off x="839945" y="552744"/>
            <a:ext cx="8147912" cy="19469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TECH STACK AND LIBRARIES</a:t>
            </a:r>
          </a:p>
        </p:txBody>
      </p:sp>
      <p:sp>
        <p:nvSpPr>
          <p:cNvPr id="14" name="TextBox 14"/>
          <p:cNvSpPr txBox="1"/>
          <p:nvPr/>
        </p:nvSpPr>
        <p:spPr>
          <a:xfrm>
            <a:off x="10610578" y="3216785"/>
            <a:ext cx="5857197" cy="1220448"/>
          </a:xfrm>
          <a:prstGeom prst="rect">
            <a:avLst/>
          </a:prstGeom>
        </p:spPr>
        <p:txBody>
          <a:bodyPr lIns="0" tIns="0" rIns="0" bIns="0" rtlCol="0" anchor="t">
            <a:spAutoFit/>
          </a:bodyPr>
          <a:lstStyle/>
          <a:p>
            <a:pPr marL="760422" lvl="1" indent="-380211" algn="l">
              <a:lnSpc>
                <a:spcPts val="4930"/>
              </a:lnSpc>
              <a:buFont typeface="Arial"/>
              <a:buChar char="•"/>
            </a:pPr>
            <a:r>
              <a:rPr lang="en-US" sz="3522" b="1">
                <a:solidFill>
                  <a:srgbClr val="17726D"/>
                </a:solidFill>
                <a:latin typeface="Inter Bold"/>
                <a:ea typeface="Inter Bold"/>
                <a:cs typeface="Inter Bold"/>
                <a:sym typeface="Inter Bold"/>
              </a:rPr>
              <a:t>MACHINE LEARNING</a:t>
            </a:r>
          </a:p>
          <a:p>
            <a:pPr marL="760422" lvl="1" indent="-380211" algn="l">
              <a:lnSpc>
                <a:spcPts val="4930"/>
              </a:lnSpc>
              <a:buFont typeface="Arial"/>
              <a:buChar char="•"/>
            </a:pPr>
            <a:r>
              <a:rPr lang="en-US" sz="3522" b="1">
                <a:solidFill>
                  <a:srgbClr val="17726D"/>
                </a:solidFill>
                <a:latin typeface="Inter Bold"/>
                <a:ea typeface="Inter Bold"/>
                <a:cs typeface="Inter Bold"/>
                <a:sym typeface="Inter Bold"/>
              </a:rPr>
              <a:t>NLP</a:t>
            </a:r>
          </a:p>
        </p:txBody>
      </p:sp>
      <p:sp>
        <p:nvSpPr>
          <p:cNvPr id="15" name="TextBox 15"/>
          <p:cNvSpPr txBox="1"/>
          <p:nvPr/>
        </p:nvSpPr>
        <p:spPr>
          <a:xfrm>
            <a:off x="9448800" y="876300"/>
            <a:ext cx="6246948" cy="488275"/>
          </a:xfrm>
          <a:prstGeom prst="rect">
            <a:avLst/>
          </a:prstGeom>
        </p:spPr>
        <p:txBody>
          <a:bodyPr wrap="square" lIns="0" tIns="0" rIns="0" bIns="0" rtlCol="0" anchor="t">
            <a:spAutoFit/>
          </a:bodyPr>
          <a:lstStyle/>
          <a:p>
            <a:pPr algn="l">
              <a:lnSpc>
                <a:spcPts val="3742"/>
              </a:lnSpc>
            </a:pPr>
            <a:r>
              <a:rPr lang="en-US" sz="4000" b="1" dirty="0">
                <a:solidFill>
                  <a:srgbClr val="FFFFFF"/>
                </a:solidFill>
                <a:latin typeface="Open Sans Semi-Bold"/>
                <a:ea typeface="Open Sans Semi-Bold"/>
                <a:cs typeface="Open Sans Semi-Bold"/>
                <a:sym typeface="Open Sans Semi-Bold"/>
              </a:rPr>
              <a:t>WHAT WE USED?</a:t>
            </a:r>
          </a:p>
        </p:txBody>
      </p:sp>
      <p:sp>
        <p:nvSpPr>
          <p:cNvPr id="16" name="TextBox 16"/>
          <p:cNvSpPr txBox="1"/>
          <p:nvPr/>
        </p:nvSpPr>
        <p:spPr>
          <a:xfrm>
            <a:off x="10610578" y="4953579"/>
            <a:ext cx="5857197" cy="4304721"/>
          </a:xfrm>
          <a:prstGeom prst="rect">
            <a:avLst/>
          </a:prstGeom>
        </p:spPr>
        <p:txBody>
          <a:bodyPr lIns="0" tIns="0" rIns="0" bIns="0" rtlCol="0" anchor="t">
            <a:spAutoFit/>
          </a:bodyPr>
          <a:lstStyle/>
          <a:p>
            <a:pPr marL="760422" lvl="1" indent="-380211" algn="l">
              <a:lnSpc>
                <a:spcPts val="4930"/>
              </a:lnSpc>
              <a:buFont typeface="Arial"/>
              <a:buChar char="•"/>
            </a:pPr>
            <a:r>
              <a:rPr lang="en-US" sz="3522" b="1" dirty="0">
                <a:solidFill>
                  <a:srgbClr val="1A1A1A"/>
                </a:solidFill>
                <a:latin typeface="Inter Bold"/>
                <a:ea typeface="Inter Bold"/>
                <a:cs typeface="Inter Bold"/>
                <a:sym typeface="Inter Bold"/>
              </a:rPr>
              <a:t>PANDAS</a:t>
            </a:r>
          </a:p>
          <a:p>
            <a:pPr marL="760422" lvl="1" indent="-380211" algn="l">
              <a:lnSpc>
                <a:spcPts val="4930"/>
              </a:lnSpc>
              <a:buFont typeface="Arial"/>
              <a:buChar char="•"/>
            </a:pPr>
            <a:r>
              <a:rPr lang="en-US" sz="3522" b="1" dirty="0">
                <a:solidFill>
                  <a:srgbClr val="1A1A1A"/>
                </a:solidFill>
                <a:latin typeface="Inter Bold"/>
                <a:ea typeface="Inter Bold"/>
                <a:cs typeface="Inter Bold"/>
                <a:sym typeface="Inter Bold"/>
              </a:rPr>
              <a:t>MATPLOTLIB</a:t>
            </a:r>
          </a:p>
          <a:p>
            <a:pPr marL="760422" lvl="1" indent="-380211" algn="l">
              <a:lnSpc>
                <a:spcPts val="4930"/>
              </a:lnSpc>
              <a:buFont typeface="Arial"/>
              <a:buChar char="•"/>
            </a:pPr>
            <a:r>
              <a:rPr lang="en-US" sz="3522" b="1" dirty="0">
                <a:solidFill>
                  <a:srgbClr val="1A1A1A"/>
                </a:solidFill>
                <a:latin typeface="Inter Bold"/>
                <a:ea typeface="Inter Bold"/>
                <a:cs typeface="Inter Bold"/>
                <a:sym typeface="Inter Bold"/>
              </a:rPr>
              <a:t>NUMPY</a:t>
            </a:r>
          </a:p>
          <a:p>
            <a:pPr marL="760422" lvl="1" indent="-380211" algn="l">
              <a:lnSpc>
                <a:spcPts val="4930"/>
              </a:lnSpc>
              <a:buFont typeface="Arial"/>
              <a:buChar char="•"/>
            </a:pPr>
            <a:r>
              <a:rPr lang="en-US" sz="3522" b="1" dirty="0">
                <a:solidFill>
                  <a:srgbClr val="1A1A1A"/>
                </a:solidFill>
                <a:latin typeface="Inter Bold"/>
                <a:ea typeface="Inter Bold"/>
                <a:cs typeface="Inter Bold"/>
                <a:sym typeface="Inter Bold"/>
              </a:rPr>
              <a:t>SEABORN</a:t>
            </a:r>
          </a:p>
          <a:p>
            <a:pPr marL="760422" lvl="1" indent="-380211" algn="l">
              <a:lnSpc>
                <a:spcPts val="4930"/>
              </a:lnSpc>
              <a:buFont typeface="Arial"/>
              <a:buChar char="•"/>
            </a:pPr>
            <a:r>
              <a:rPr lang="en-US" sz="3522" b="1" dirty="0">
                <a:solidFill>
                  <a:srgbClr val="1A1A1A"/>
                </a:solidFill>
                <a:latin typeface="Inter Bold"/>
                <a:ea typeface="Inter Bold"/>
                <a:cs typeface="Inter Bold"/>
                <a:sym typeface="Inter Bold"/>
              </a:rPr>
              <a:t>PICKLE</a:t>
            </a:r>
          </a:p>
          <a:p>
            <a:pPr marL="760422" lvl="1" indent="-380211" algn="l">
              <a:lnSpc>
                <a:spcPts val="4930"/>
              </a:lnSpc>
              <a:buFont typeface="Arial"/>
              <a:buChar char="•"/>
            </a:pPr>
            <a:r>
              <a:rPr lang="en-US" sz="3522" b="1" dirty="0">
                <a:solidFill>
                  <a:srgbClr val="1A1A1A"/>
                </a:solidFill>
                <a:latin typeface="Inter Bold"/>
                <a:ea typeface="Inter Bold"/>
                <a:cs typeface="Inter Bold"/>
                <a:sym typeface="Inter Bold"/>
              </a:rPr>
              <a:t>SKLEARN</a:t>
            </a:r>
          </a:p>
          <a:p>
            <a:pPr marL="760422" lvl="1" indent="-380211" algn="l">
              <a:lnSpc>
                <a:spcPts val="4930"/>
              </a:lnSpc>
              <a:buFont typeface="Arial"/>
              <a:buChar char="•"/>
            </a:pPr>
            <a:r>
              <a:rPr lang="en-US" sz="3522" b="1" dirty="0">
                <a:solidFill>
                  <a:srgbClr val="1A1A1A"/>
                </a:solidFill>
                <a:latin typeface="Inter Bold"/>
                <a:ea typeface="Inter Bold"/>
                <a:cs typeface="Inter Bold"/>
                <a:sym typeface="Inter Bold"/>
              </a:rPr>
              <a:t>STREAMLIT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8614" y="0"/>
            <a:ext cx="7799121" cy="10287000"/>
            <a:chOff x="0" y="0"/>
            <a:chExt cx="2054089" cy="2709333"/>
          </a:xfrm>
        </p:grpSpPr>
        <p:sp>
          <p:nvSpPr>
            <p:cNvPr id="3" name="Freeform 3"/>
            <p:cNvSpPr/>
            <p:nvPr/>
          </p:nvSpPr>
          <p:spPr>
            <a:xfrm>
              <a:off x="0" y="0"/>
              <a:ext cx="2054089" cy="2709333"/>
            </a:xfrm>
            <a:custGeom>
              <a:avLst/>
              <a:gdLst/>
              <a:ahLst/>
              <a:cxnLst/>
              <a:rect l="l" t="t" r="r" b="b"/>
              <a:pathLst>
                <a:path w="2054089" h="2709333">
                  <a:moveTo>
                    <a:pt x="0" y="0"/>
                  </a:moveTo>
                  <a:lnTo>
                    <a:pt x="2054089" y="0"/>
                  </a:lnTo>
                  <a:lnTo>
                    <a:pt x="2054089" y="2709333"/>
                  </a:lnTo>
                  <a:lnTo>
                    <a:pt x="0" y="2709333"/>
                  </a:lnTo>
                  <a:close/>
                </a:path>
              </a:pathLst>
            </a:custGeom>
            <a:solidFill>
              <a:srgbClr val="17726D"/>
            </a:solidFill>
          </p:spPr>
        </p:sp>
        <p:sp>
          <p:nvSpPr>
            <p:cNvPr id="4" name="TextBox 4"/>
            <p:cNvSpPr txBox="1"/>
            <p:nvPr/>
          </p:nvSpPr>
          <p:spPr>
            <a:xfrm>
              <a:off x="0" y="-47625"/>
              <a:ext cx="205408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0" y="8790247"/>
            <a:ext cx="778614" cy="1496753"/>
            <a:chOff x="0" y="0"/>
            <a:chExt cx="205067" cy="394207"/>
          </a:xfrm>
        </p:grpSpPr>
        <p:sp>
          <p:nvSpPr>
            <p:cNvPr id="6" name="Freeform 6"/>
            <p:cNvSpPr/>
            <p:nvPr/>
          </p:nvSpPr>
          <p:spPr>
            <a:xfrm>
              <a:off x="0" y="0"/>
              <a:ext cx="205067" cy="394207"/>
            </a:xfrm>
            <a:custGeom>
              <a:avLst/>
              <a:gdLst/>
              <a:ahLst/>
              <a:cxnLst/>
              <a:rect l="l" t="t" r="r" b="b"/>
              <a:pathLst>
                <a:path w="205067" h="394207">
                  <a:moveTo>
                    <a:pt x="0" y="0"/>
                  </a:moveTo>
                  <a:lnTo>
                    <a:pt x="205067" y="0"/>
                  </a:lnTo>
                  <a:lnTo>
                    <a:pt x="205067" y="394207"/>
                  </a:lnTo>
                  <a:lnTo>
                    <a:pt x="0" y="394207"/>
                  </a:lnTo>
                  <a:close/>
                </a:path>
              </a:pathLst>
            </a:custGeom>
            <a:solidFill>
              <a:srgbClr val="17726D"/>
            </a:solidFill>
          </p:spPr>
        </p:sp>
        <p:sp>
          <p:nvSpPr>
            <p:cNvPr id="7" name="TextBox 7"/>
            <p:cNvSpPr txBox="1"/>
            <p:nvPr/>
          </p:nvSpPr>
          <p:spPr>
            <a:xfrm>
              <a:off x="0" y="-47625"/>
              <a:ext cx="205067" cy="441832"/>
            </a:xfrm>
            <a:prstGeom prst="rect">
              <a:avLst/>
            </a:prstGeom>
          </p:spPr>
          <p:txBody>
            <a:bodyPr lIns="50800" tIns="50800" rIns="50800" bIns="50800" rtlCol="0" anchor="ctr"/>
            <a:lstStyle/>
            <a:p>
              <a:pPr algn="ctr">
                <a:lnSpc>
                  <a:spcPts val="2479"/>
                </a:lnSpc>
              </a:pPr>
              <a:endParaRPr/>
            </a:p>
          </p:txBody>
        </p:sp>
      </p:grpSp>
      <p:sp>
        <p:nvSpPr>
          <p:cNvPr id="8" name="AutoShape 8"/>
          <p:cNvSpPr/>
          <p:nvPr/>
        </p:nvSpPr>
        <p:spPr>
          <a:xfrm flipV="1">
            <a:off x="1359021" y="2418387"/>
            <a:ext cx="1858299" cy="0"/>
          </a:xfrm>
          <a:prstGeom prst="line">
            <a:avLst/>
          </a:prstGeom>
          <a:ln w="76200" cap="flat">
            <a:solidFill>
              <a:srgbClr val="EAE4D2"/>
            </a:solidFill>
            <a:prstDash val="solid"/>
            <a:headEnd type="none" w="sm" len="sm"/>
            <a:tailEnd type="none" w="sm" len="sm"/>
          </a:ln>
        </p:spPr>
      </p:sp>
      <p:grpSp>
        <p:nvGrpSpPr>
          <p:cNvPr id="9" name="Group 9"/>
          <p:cNvGrpSpPr/>
          <p:nvPr/>
        </p:nvGrpSpPr>
        <p:grpSpPr>
          <a:xfrm>
            <a:off x="15357705" y="7637029"/>
            <a:ext cx="4136867" cy="41368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2" name="Freeform 12"/>
          <p:cNvSpPr/>
          <p:nvPr/>
        </p:nvSpPr>
        <p:spPr>
          <a:xfrm>
            <a:off x="8028921" y="811643"/>
            <a:ext cx="10690285" cy="6515364"/>
          </a:xfrm>
          <a:custGeom>
            <a:avLst/>
            <a:gdLst/>
            <a:ahLst/>
            <a:cxnLst/>
            <a:rect l="l" t="t" r="r" b="b"/>
            <a:pathLst>
              <a:path w="11171994" h="7035528">
                <a:moveTo>
                  <a:pt x="0" y="0"/>
                </a:moveTo>
                <a:lnTo>
                  <a:pt x="11171994" y="0"/>
                </a:lnTo>
                <a:lnTo>
                  <a:pt x="11171994" y="7035528"/>
                </a:lnTo>
                <a:lnTo>
                  <a:pt x="0" y="7035528"/>
                </a:lnTo>
                <a:lnTo>
                  <a:pt x="0" y="0"/>
                </a:lnTo>
                <a:close/>
              </a:path>
            </a:pathLst>
          </a:custGeom>
          <a:blipFill>
            <a:blip r:embed="rId2"/>
            <a:stretch>
              <a:fillRect/>
            </a:stretch>
          </a:blipFill>
        </p:spPr>
      </p:sp>
      <p:sp>
        <p:nvSpPr>
          <p:cNvPr id="13" name="TextBox 13"/>
          <p:cNvSpPr txBox="1"/>
          <p:nvPr/>
        </p:nvSpPr>
        <p:spPr>
          <a:xfrm>
            <a:off x="1359021" y="552744"/>
            <a:ext cx="6543494"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ANALYSIS </a:t>
            </a:r>
          </a:p>
        </p:txBody>
      </p:sp>
      <p:sp>
        <p:nvSpPr>
          <p:cNvPr id="14" name="TextBox 14"/>
          <p:cNvSpPr txBox="1"/>
          <p:nvPr/>
        </p:nvSpPr>
        <p:spPr>
          <a:xfrm>
            <a:off x="1368546" y="1556679"/>
            <a:ext cx="6533969" cy="396240"/>
          </a:xfrm>
          <a:prstGeom prst="rect">
            <a:avLst/>
          </a:prstGeom>
        </p:spPr>
        <p:txBody>
          <a:bodyPr lIns="0" tIns="0" rIns="0" bIns="0" rtlCol="0" anchor="t">
            <a:spAutoFit/>
          </a:bodyPr>
          <a:lstStyle/>
          <a:p>
            <a:pPr marL="0" lvl="0" indent="0" algn="l">
              <a:lnSpc>
                <a:spcPts val="3359"/>
              </a:lnSpc>
            </a:pPr>
            <a:r>
              <a:rPr lang="en-US" sz="2400" b="1" spc="177">
                <a:solidFill>
                  <a:srgbClr val="FFFFFF"/>
                </a:solidFill>
                <a:latin typeface="Open Sans Semi-Bold"/>
                <a:ea typeface="Open Sans Semi-Bold"/>
                <a:cs typeface="Open Sans Semi-Bold"/>
                <a:sym typeface="Open Sans Semi-Bold"/>
              </a:rPr>
              <a:t>EDA: EXPLORATORY DATA ANALYSIS</a:t>
            </a:r>
          </a:p>
        </p:txBody>
      </p:sp>
      <p:sp>
        <p:nvSpPr>
          <p:cNvPr id="15" name="Freeform 15"/>
          <p:cNvSpPr/>
          <p:nvPr/>
        </p:nvSpPr>
        <p:spPr>
          <a:xfrm>
            <a:off x="939404" y="7643181"/>
            <a:ext cx="13919596" cy="2224719"/>
          </a:xfrm>
          <a:custGeom>
            <a:avLst/>
            <a:gdLst/>
            <a:ahLst/>
            <a:cxnLst/>
            <a:rect l="l" t="t" r="r" b="b"/>
            <a:pathLst>
              <a:path w="13674177" h="1939224">
                <a:moveTo>
                  <a:pt x="0" y="0"/>
                </a:moveTo>
                <a:lnTo>
                  <a:pt x="13674177" y="0"/>
                </a:lnTo>
                <a:lnTo>
                  <a:pt x="13674177" y="1939224"/>
                </a:lnTo>
                <a:lnTo>
                  <a:pt x="0" y="1939224"/>
                </a:lnTo>
                <a:lnTo>
                  <a:pt x="0" y="0"/>
                </a:lnTo>
                <a:close/>
              </a:path>
            </a:pathLst>
          </a:custGeom>
          <a:blipFill>
            <a:blip r:embed="rId3"/>
            <a:stretch>
              <a:fillRect t="-5221" b="-5221"/>
            </a:stretch>
          </a:blipFill>
        </p:spPr>
        <p:txBody>
          <a:bodyPr/>
          <a:lstStyle/>
          <a:p>
            <a:endParaRPr lang="en-US" dirty="0"/>
          </a:p>
        </p:txBody>
      </p:sp>
      <p:sp>
        <p:nvSpPr>
          <p:cNvPr id="16" name="TextBox 16"/>
          <p:cNvSpPr txBox="1"/>
          <p:nvPr/>
        </p:nvSpPr>
        <p:spPr>
          <a:xfrm>
            <a:off x="1028700" y="2847012"/>
            <a:ext cx="6700662" cy="3843713"/>
          </a:xfrm>
          <a:prstGeom prst="rect">
            <a:avLst/>
          </a:prstGeom>
        </p:spPr>
        <p:txBody>
          <a:bodyPr lIns="0" tIns="0" rIns="0" bIns="0" rtlCol="0" anchor="t">
            <a:spAutoFit/>
          </a:bodyPr>
          <a:lstStyle/>
          <a:p>
            <a:pPr marL="0" lvl="0" indent="0" algn="l">
              <a:lnSpc>
                <a:spcPts val="3445"/>
              </a:lnSpc>
            </a:pPr>
            <a:r>
              <a:rPr lang="en-US" sz="2461" b="1" spc="182">
                <a:solidFill>
                  <a:srgbClr val="FFFFFF"/>
                </a:solidFill>
                <a:latin typeface="Open Sans Semi-Bold"/>
                <a:ea typeface="Open Sans Semi-Bold"/>
                <a:cs typeface="Open Sans Semi-Bold"/>
                <a:sym typeface="Open Sans Semi-Bold"/>
              </a:rPr>
              <a:t>CONDUCTED ANALYSIS BY EXPLORING CATEGORIES: VISUALIZED THE DATA BY PLOTTING CATEGORY NAMES ON THE X-AXIS AND THEIR UNIQUE COUNTS ON THE Y-AXIS. THE INSIGHTS WERE REPRESENTED USING BOTH PIE AND BAR CHARTS, HIGHLIGHTING THE DISTRIBUTION OF SKILLS ACROSS DIFFERENT CATEGORIES.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57494"/>
            <a:ext cx="18288000" cy="1495425"/>
            <a:chOff x="0" y="0"/>
            <a:chExt cx="4816593" cy="393857"/>
          </a:xfrm>
        </p:grpSpPr>
        <p:sp>
          <p:nvSpPr>
            <p:cNvPr id="3" name="Freeform 3"/>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sp>
        <p:sp>
          <p:nvSpPr>
            <p:cNvPr id="4" name="TextBox 4"/>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5357705" y="7637029"/>
            <a:ext cx="4136867" cy="4136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374541" y="2016297"/>
            <a:ext cx="16160859" cy="6016835"/>
          </a:xfrm>
          <a:custGeom>
            <a:avLst/>
            <a:gdLst/>
            <a:ahLst/>
            <a:cxnLst/>
            <a:rect l="l" t="t" r="r" b="b"/>
            <a:pathLst>
              <a:path w="15660871" h="6254405">
                <a:moveTo>
                  <a:pt x="0" y="0"/>
                </a:moveTo>
                <a:lnTo>
                  <a:pt x="15660871" y="0"/>
                </a:lnTo>
                <a:lnTo>
                  <a:pt x="15660871" y="6254406"/>
                </a:lnTo>
                <a:lnTo>
                  <a:pt x="0" y="6254406"/>
                </a:lnTo>
                <a:lnTo>
                  <a:pt x="0" y="0"/>
                </a:lnTo>
                <a:close/>
              </a:path>
            </a:pathLst>
          </a:custGeom>
          <a:blipFill>
            <a:blip r:embed="rId2"/>
            <a:stretch>
              <a:fillRect l="-7696" r="-7696"/>
            </a:stretch>
          </a:blipFill>
        </p:spPr>
      </p:sp>
      <p:sp>
        <p:nvSpPr>
          <p:cNvPr id="9" name="TextBox 9"/>
          <p:cNvSpPr txBox="1"/>
          <p:nvPr/>
        </p:nvSpPr>
        <p:spPr>
          <a:xfrm>
            <a:off x="839945" y="755626"/>
            <a:ext cx="8147912"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STATISTIC</a:t>
            </a:r>
          </a:p>
        </p:txBody>
      </p:sp>
      <p:sp>
        <p:nvSpPr>
          <p:cNvPr id="10" name="TextBox 10"/>
          <p:cNvSpPr txBox="1"/>
          <p:nvPr/>
        </p:nvSpPr>
        <p:spPr>
          <a:xfrm>
            <a:off x="14848250" y="970256"/>
            <a:ext cx="3191396" cy="422275"/>
          </a:xfrm>
          <a:prstGeom prst="rect">
            <a:avLst/>
          </a:prstGeom>
        </p:spPr>
        <p:txBody>
          <a:bodyPr lIns="0" tIns="0" rIns="0" bIns="0" rtlCol="0" anchor="t">
            <a:spAutoFit/>
          </a:bodyPr>
          <a:lstStyle/>
          <a:p>
            <a:pPr algn="l">
              <a:lnSpc>
                <a:spcPts val="3499"/>
              </a:lnSpc>
            </a:pPr>
            <a:r>
              <a:rPr lang="en-US" sz="2499" b="1">
                <a:solidFill>
                  <a:srgbClr val="FFFFFF"/>
                </a:solidFill>
                <a:latin typeface="Open Sans Semi-Bold"/>
                <a:ea typeface="Open Sans Semi-Bold"/>
                <a:cs typeface="Open Sans Semi-Bold"/>
                <a:sym typeface="Open Sans Semi-Bold"/>
              </a:rPr>
              <a:t>Thynk Unlimited</a:t>
            </a:r>
          </a:p>
        </p:txBody>
      </p:sp>
      <p:sp>
        <p:nvSpPr>
          <p:cNvPr id="11" name="Freeform 11"/>
          <p:cNvSpPr/>
          <p:nvPr/>
        </p:nvSpPr>
        <p:spPr>
          <a:xfrm>
            <a:off x="5562600" y="8236015"/>
            <a:ext cx="5257800" cy="1902020"/>
          </a:xfrm>
          <a:custGeom>
            <a:avLst/>
            <a:gdLst/>
            <a:ahLst/>
            <a:cxnLst/>
            <a:rect l="l" t="t" r="r" b="b"/>
            <a:pathLst>
              <a:path w="6136390" h="2430144">
                <a:moveTo>
                  <a:pt x="0" y="0"/>
                </a:moveTo>
                <a:lnTo>
                  <a:pt x="6136390" y="0"/>
                </a:lnTo>
                <a:lnTo>
                  <a:pt x="6136390" y="2430144"/>
                </a:lnTo>
                <a:lnTo>
                  <a:pt x="0" y="2430144"/>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57494"/>
            <a:ext cx="18288000" cy="1878096"/>
            <a:chOff x="0" y="0"/>
            <a:chExt cx="4816593" cy="494642"/>
          </a:xfrm>
        </p:grpSpPr>
        <p:sp>
          <p:nvSpPr>
            <p:cNvPr id="3" name="Freeform 3"/>
            <p:cNvSpPr/>
            <p:nvPr/>
          </p:nvSpPr>
          <p:spPr>
            <a:xfrm>
              <a:off x="0" y="0"/>
              <a:ext cx="4816592" cy="494642"/>
            </a:xfrm>
            <a:custGeom>
              <a:avLst/>
              <a:gdLst/>
              <a:ahLst/>
              <a:cxnLst/>
              <a:rect l="l" t="t" r="r" b="b"/>
              <a:pathLst>
                <a:path w="4816592" h="494642">
                  <a:moveTo>
                    <a:pt x="0" y="0"/>
                  </a:moveTo>
                  <a:lnTo>
                    <a:pt x="4816592" y="0"/>
                  </a:lnTo>
                  <a:lnTo>
                    <a:pt x="4816592" y="494642"/>
                  </a:lnTo>
                  <a:lnTo>
                    <a:pt x="0" y="494642"/>
                  </a:lnTo>
                  <a:close/>
                </a:path>
              </a:pathLst>
            </a:custGeom>
            <a:solidFill>
              <a:srgbClr val="17726D"/>
            </a:solidFill>
          </p:spPr>
        </p:sp>
        <p:sp>
          <p:nvSpPr>
            <p:cNvPr id="4" name="TextBox 4"/>
            <p:cNvSpPr txBox="1"/>
            <p:nvPr/>
          </p:nvSpPr>
          <p:spPr>
            <a:xfrm>
              <a:off x="0" y="-47625"/>
              <a:ext cx="4816593" cy="542267"/>
            </a:xfrm>
            <a:prstGeom prst="rect">
              <a:avLst/>
            </a:prstGeom>
          </p:spPr>
          <p:txBody>
            <a:bodyPr lIns="50800" tIns="50800" rIns="50800" bIns="50800" rtlCol="0" anchor="ctr"/>
            <a:lstStyle/>
            <a:p>
              <a:pPr algn="ctr">
                <a:lnSpc>
                  <a:spcPts val="2479"/>
                </a:lnSpc>
              </a:pPr>
              <a:endParaRPr/>
            </a:p>
          </p:txBody>
        </p:sp>
      </p:grpSp>
      <p:sp>
        <p:nvSpPr>
          <p:cNvPr id="6" name="TextBox 6"/>
          <p:cNvSpPr txBox="1"/>
          <p:nvPr/>
        </p:nvSpPr>
        <p:spPr>
          <a:xfrm>
            <a:off x="839945" y="946962"/>
            <a:ext cx="12672430"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HOW DOES IT LOOK ?</a:t>
            </a:r>
          </a:p>
        </p:txBody>
      </p:sp>
      <p:sp>
        <p:nvSpPr>
          <p:cNvPr id="7" name="TextBox 7"/>
          <p:cNvSpPr txBox="1"/>
          <p:nvPr/>
        </p:nvSpPr>
        <p:spPr>
          <a:xfrm>
            <a:off x="12642001" y="2933699"/>
            <a:ext cx="5188799" cy="5556714"/>
          </a:xfrm>
          <a:prstGeom prst="rect">
            <a:avLst/>
          </a:prstGeom>
        </p:spPr>
        <p:txBody>
          <a:bodyPr wrap="square" lIns="0" tIns="0" rIns="0" bIns="0" rtlCol="0" anchor="t">
            <a:spAutoFit/>
          </a:bodyPr>
          <a:lstStyle/>
          <a:p>
            <a:pPr algn="just">
              <a:lnSpc>
                <a:spcPts val="5619"/>
              </a:lnSpc>
            </a:pPr>
            <a:r>
              <a:rPr lang="en-US" sz="3625" b="1" dirty="0">
                <a:solidFill>
                  <a:srgbClr val="000000"/>
                </a:solidFill>
                <a:latin typeface="Open Sans Bold"/>
                <a:ea typeface="Open Sans Bold"/>
                <a:cs typeface="Open Sans Bold"/>
                <a:sym typeface="Open Sans Bold"/>
              </a:rPr>
              <a:t>   FEATURES</a:t>
            </a:r>
          </a:p>
          <a:p>
            <a:pPr algn="just">
              <a:lnSpc>
                <a:spcPts val="5619"/>
              </a:lnSpc>
            </a:pPr>
            <a:endParaRPr lang="en-US" sz="3625" b="1" dirty="0">
              <a:solidFill>
                <a:srgbClr val="000000"/>
              </a:solidFill>
              <a:latin typeface="Open Sans Bold"/>
              <a:ea typeface="Open Sans Bold"/>
              <a:cs typeface="Open Sans Bold"/>
              <a:sym typeface="Open Sans Bold"/>
            </a:endParaRPr>
          </a:p>
          <a:p>
            <a:pPr marL="653175" lvl="1" indent="-326587" algn="just">
              <a:lnSpc>
                <a:spcPts val="4689"/>
              </a:lnSpc>
              <a:buFont typeface="Arial"/>
              <a:buChar char="•"/>
            </a:pPr>
            <a:r>
              <a:rPr lang="en-US" sz="3025" dirty="0">
                <a:solidFill>
                  <a:srgbClr val="000000"/>
                </a:solidFill>
                <a:latin typeface="Open Sans"/>
                <a:ea typeface="Open Sans"/>
                <a:cs typeface="Open Sans"/>
                <a:sym typeface="Open Sans"/>
              </a:rPr>
              <a:t>Browse your file</a:t>
            </a:r>
          </a:p>
          <a:p>
            <a:pPr marL="653175" lvl="1" indent="-326587" algn="just">
              <a:lnSpc>
                <a:spcPts val="4689"/>
              </a:lnSpc>
              <a:buFont typeface="Arial"/>
              <a:buChar char="•"/>
            </a:pPr>
            <a:r>
              <a:rPr lang="en-US" sz="3025" dirty="0">
                <a:solidFill>
                  <a:srgbClr val="000000"/>
                </a:solidFill>
                <a:latin typeface="Open Sans"/>
                <a:ea typeface="Open Sans"/>
                <a:cs typeface="Open Sans"/>
                <a:sym typeface="Open Sans"/>
              </a:rPr>
              <a:t>Upload text or pdf file</a:t>
            </a:r>
          </a:p>
          <a:p>
            <a:pPr marL="653175" lvl="1" indent="-326587" algn="just">
              <a:lnSpc>
                <a:spcPts val="4689"/>
              </a:lnSpc>
              <a:buFont typeface="Arial"/>
              <a:buChar char="•"/>
            </a:pPr>
            <a:r>
              <a:rPr lang="en-US" sz="3025" dirty="0">
                <a:solidFill>
                  <a:srgbClr val="000000"/>
                </a:solidFill>
                <a:latin typeface="Open Sans"/>
                <a:ea typeface="Open Sans"/>
                <a:cs typeface="Open Sans"/>
                <a:sym typeface="Open Sans"/>
              </a:rPr>
              <a:t>category displayed after selecting your file</a:t>
            </a:r>
          </a:p>
          <a:p>
            <a:pPr marL="653175" lvl="1" indent="-326587" algn="just">
              <a:lnSpc>
                <a:spcPts val="4689"/>
              </a:lnSpc>
              <a:buFont typeface="Arial"/>
              <a:buChar char="•"/>
            </a:pPr>
            <a:r>
              <a:rPr lang="en-US" sz="3025" dirty="0">
                <a:solidFill>
                  <a:srgbClr val="000000"/>
                </a:solidFill>
                <a:latin typeface="Open Sans"/>
                <a:ea typeface="Open Sans"/>
                <a:cs typeface="Open Sans"/>
                <a:sym typeface="Open Sans"/>
              </a:rPr>
              <a:t>Multiple file selection option.</a:t>
            </a:r>
          </a:p>
          <a:p>
            <a:pPr algn="just">
              <a:lnSpc>
                <a:spcPts val="4224"/>
              </a:lnSpc>
            </a:pPr>
            <a:endParaRPr lang="en-US" sz="3025" dirty="0">
              <a:solidFill>
                <a:srgbClr val="000000"/>
              </a:solidFill>
              <a:latin typeface="Open Sans"/>
              <a:ea typeface="Open Sans"/>
              <a:cs typeface="Open Sans"/>
              <a:sym typeface="Open Sans"/>
            </a:endParaRPr>
          </a:p>
        </p:txBody>
      </p:sp>
      <p:pic>
        <p:nvPicPr>
          <p:cNvPr id="9" name="Picture 8">
            <a:extLst>
              <a:ext uri="{FF2B5EF4-FFF2-40B4-BE49-F238E27FC236}">
                <a16:creationId xmlns:a16="http://schemas.microsoft.com/office/drawing/2014/main" id="{6E2A0174-6E3E-D5AD-F416-7046B0F61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462484"/>
            <a:ext cx="12145573" cy="44991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57494"/>
            <a:ext cx="18288000" cy="1652995"/>
            <a:chOff x="0" y="0"/>
            <a:chExt cx="4816593" cy="435357"/>
          </a:xfrm>
        </p:grpSpPr>
        <p:sp>
          <p:nvSpPr>
            <p:cNvPr id="3" name="Freeform 3"/>
            <p:cNvSpPr/>
            <p:nvPr/>
          </p:nvSpPr>
          <p:spPr>
            <a:xfrm>
              <a:off x="0" y="0"/>
              <a:ext cx="4816592" cy="435357"/>
            </a:xfrm>
            <a:custGeom>
              <a:avLst/>
              <a:gdLst/>
              <a:ahLst/>
              <a:cxnLst/>
              <a:rect l="l" t="t" r="r" b="b"/>
              <a:pathLst>
                <a:path w="4816592" h="435357">
                  <a:moveTo>
                    <a:pt x="0" y="0"/>
                  </a:moveTo>
                  <a:lnTo>
                    <a:pt x="4816592" y="0"/>
                  </a:lnTo>
                  <a:lnTo>
                    <a:pt x="4816592" y="435357"/>
                  </a:lnTo>
                  <a:lnTo>
                    <a:pt x="0" y="435357"/>
                  </a:lnTo>
                  <a:close/>
                </a:path>
              </a:pathLst>
            </a:custGeom>
            <a:solidFill>
              <a:srgbClr val="17726D"/>
            </a:solidFill>
          </p:spPr>
        </p:sp>
        <p:sp>
          <p:nvSpPr>
            <p:cNvPr id="4" name="TextBox 4"/>
            <p:cNvSpPr txBox="1"/>
            <p:nvPr/>
          </p:nvSpPr>
          <p:spPr>
            <a:xfrm>
              <a:off x="0" y="-47625"/>
              <a:ext cx="4816593" cy="482982"/>
            </a:xfrm>
            <a:prstGeom prst="rect">
              <a:avLst/>
            </a:prstGeom>
          </p:spPr>
          <p:txBody>
            <a:bodyPr lIns="50800" tIns="50800" rIns="50800" bIns="50800" rtlCol="0" anchor="ctr"/>
            <a:lstStyle/>
            <a:p>
              <a:pPr algn="ctr">
                <a:lnSpc>
                  <a:spcPts val="2479"/>
                </a:lnSpc>
              </a:pPr>
              <a:endParaRPr/>
            </a:p>
          </p:txBody>
        </p:sp>
      </p:grpSp>
      <p:sp>
        <p:nvSpPr>
          <p:cNvPr id="7" name="TextBox 7"/>
          <p:cNvSpPr txBox="1"/>
          <p:nvPr/>
        </p:nvSpPr>
        <p:spPr>
          <a:xfrm>
            <a:off x="659865" y="834411"/>
            <a:ext cx="12672430"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WORKING EXAMPLE</a:t>
            </a:r>
          </a:p>
        </p:txBody>
      </p:sp>
      <p:pic>
        <p:nvPicPr>
          <p:cNvPr id="13" name="Picture 12">
            <a:extLst>
              <a:ext uri="{FF2B5EF4-FFF2-40B4-BE49-F238E27FC236}">
                <a16:creationId xmlns:a16="http://schemas.microsoft.com/office/drawing/2014/main" id="{8F0F8954-9BDD-2CD9-0F6F-1EB10BE1E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258902"/>
            <a:ext cx="10336313" cy="4578585"/>
          </a:xfrm>
          <a:prstGeom prst="rect">
            <a:avLst/>
          </a:prstGeom>
        </p:spPr>
      </p:pic>
      <p:pic>
        <p:nvPicPr>
          <p:cNvPr id="15" name="Picture 14">
            <a:extLst>
              <a:ext uri="{FF2B5EF4-FFF2-40B4-BE49-F238E27FC236}">
                <a16:creationId xmlns:a16="http://schemas.microsoft.com/office/drawing/2014/main" id="{2FA805F4-9B07-254C-9BC0-2381FBE44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564" y="5477686"/>
            <a:ext cx="10336313" cy="46432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726D"/>
        </a:solidFill>
        <a:effectLst/>
      </p:bgPr>
    </p:bg>
    <p:spTree>
      <p:nvGrpSpPr>
        <p:cNvPr id="1" name=""/>
        <p:cNvGrpSpPr/>
        <p:nvPr/>
      </p:nvGrpSpPr>
      <p:grpSpPr>
        <a:xfrm>
          <a:off x="0" y="0"/>
          <a:ext cx="0" cy="0"/>
          <a:chOff x="0" y="0"/>
          <a:chExt cx="0" cy="0"/>
        </a:xfrm>
      </p:grpSpPr>
      <p:sp>
        <p:nvSpPr>
          <p:cNvPr id="2" name="TextBox 2"/>
          <p:cNvSpPr txBox="1"/>
          <p:nvPr/>
        </p:nvSpPr>
        <p:spPr>
          <a:xfrm>
            <a:off x="2304617" y="257175"/>
            <a:ext cx="13678766" cy="1381125"/>
          </a:xfrm>
          <a:prstGeom prst="rect">
            <a:avLst/>
          </a:prstGeom>
        </p:spPr>
        <p:txBody>
          <a:bodyPr lIns="0" tIns="0" rIns="0" bIns="0" rtlCol="0" anchor="t">
            <a:spAutoFit/>
          </a:bodyPr>
          <a:lstStyle/>
          <a:p>
            <a:pPr algn="ctr">
              <a:lnSpc>
                <a:spcPts val="9600"/>
              </a:lnSpc>
            </a:pPr>
            <a:r>
              <a:rPr lang="en-US" sz="8000" spc="240">
                <a:solidFill>
                  <a:srgbClr val="FFFFFF"/>
                </a:solidFill>
                <a:latin typeface="Times New Roman Condensed"/>
                <a:ea typeface="Times New Roman Condensed"/>
                <a:cs typeface="Times New Roman Condensed"/>
                <a:sym typeface="Times New Roman Condensed"/>
              </a:rPr>
              <a:t>FUTURE SCOPE</a:t>
            </a:r>
          </a:p>
        </p:txBody>
      </p:sp>
      <p:grpSp>
        <p:nvGrpSpPr>
          <p:cNvPr id="3" name="Group 3"/>
          <p:cNvGrpSpPr/>
          <p:nvPr/>
        </p:nvGrpSpPr>
        <p:grpSpPr>
          <a:xfrm>
            <a:off x="151834" y="2288087"/>
            <a:ext cx="17984332" cy="6343989"/>
            <a:chOff x="0" y="0"/>
            <a:chExt cx="23979109" cy="8458652"/>
          </a:xfrm>
        </p:grpSpPr>
        <p:grpSp>
          <p:nvGrpSpPr>
            <p:cNvPr id="4" name="Group 4"/>
            <p:cNvGrpSpPr/>
            <p:nvPr/>
          </p:nvGrpSpPr>
          <p:grpSpPr>
            <a:xfrm>
              <a:off x="0" y="0"/>
              <a:ext cx="5798853" cy="1426978"/>
              <a:chOff x="0" y="0"/>
              <a:chExt cx="825378" cy="203109"/>
            </a:xfrm>
          </p:grpSpPr>
          <p:sp>
            <p:nvSpPr>
              <p:cNvPr id="5" name="Freeform 5"/>
              <p:cNvSpPr/>
              <p:nvPr/>
            </p:nvSpPr>
            <p:spPr>
              <a:xfrm>
                <a:off x="0" y="0"/>
                <a:ext cx="825378" cy="203109"/>
              </a:xfrm>
              <a:custGeom>
                <a:avLst/>
                <a:gdLst/>
                <a:ahLst/>
                <a:cxnLst/>
                <a:rect l="l" t="t" r="r" b="b"/>
                <a:pathLst>
                  <a:path w="825378" h="203109">
                    <a:moveTo>
                      <a:pt x="0" y="0"/>
                    </a:moveTo>
                    <a:lnTo>
                      <a:pt x="825378" y="0"/>
                    </a:lnTo>
                    <a:lnTo>
                      <a:pt x="825378" y="203109"/>
                    </a:lnTo>
                    <a:lnTo>
                      <a:pt x="0" y="203109"/>
                    </a:lnTo>
                    <a:close/>
                  </a:path>
                </a:pathLst>
              </a:custGeom>
              <a:solidFill>
                <a:srgbClr val="C5F4A4"/>
              </a:solidFill>
            </p:spPr>
          </p:sp>
          <p:sp>
            <p:nvSpPr>
              <p:cNvPr id="6" name="TextBox 6"/>
              <p:cNvSpPr txBox="1"/>
              <p:nvPr/>
            </p:nvSpPr>
            <p:spPr>
              <a:xfrm>
                <a:off x="0" y="0"/>
                <a:ext cx="825378" cy="203109"/>
              </a:xfrm>
              <a:prstGeom prst="rect">
                <a:avLst/>
              </a:prstGeom>
            </p:spPr>
            <p:txBody>
              <a:bodyPr lIns="127000" tIns="127000" rIns="127000" bIns="127000" rtlCol="0" anchor="ctr"/>
              <a:lstStyle/>
              <a:p>
                <a:pPr algn="ctr">
                  <a:lnSpc>
                    <a:spcPts val="2879"/>
                  </a:lnSpc>
                </a:pPr>
                <a:r>
                  <a:rPr lang="en-US" sz="2399" b="1" spc="23">
                    <a:solidFill>
                      <a:srgbClr val="1D1F23"/>
                    </a:solidFill>
                    <a:latin typeface="DM Sans Bold"/>
                    <a:ea typeface="DM Sans Bold"/>
                    <a:cs typeface="DM Sans Bold"/>
                    <a:sym typeface="DM Sans Bold"/>
                  </a:rPr>
                  <a:t>Enhanced Skill Matching Accuracy</a:t>
                </a:r>
              </a:p>
            </p:txBody>
          </p:sp>
        </p:grpSp>
        <p:grpSp>
          <p:nvGrpSpPr>
            <p:cNvPr id="7" name="Group 7"/>
            <p:cNvGrpSpPr/>
            <p:nvPr/>
          </p:nvGrpSpPr>
          <p:grpSpPr>
            <a:xfrm>
              <a:off x="6058514" y="0"/>
              <a:ext cx="5798853" cy="1426978"/>
              <a:chOff x="0" y="0"/>
              <a:chExt cx="825378" cy="203109"/>
            </a:xfrm>
          </p:grpSpPr>
          <p:sp>
            <p:nvSpPr>
              <p:cNvPr id="8" name="Freeform 8"/>
              <p:cNvSpPr/>
              <p:nvPr/>
            </p:nvSpPr>
            <p:spPr>
              <a:xfrm>
                <a:off x="0" y="0"/>
                <a:ext cx="825378" cy="203109"/>
              </a:xfrm>
              <a:custGeom>
                <a:avLst/>
                <a:gdLst/>
                <a:ahLst/>
                <a:cxnLst/>
                <a:rect l="l" t="t" r="r" b="b"/>
                <a:pathLst>
                  <a:path w="825378" h="203109">
                    <a:moveTo>
                      <a:pt x="0" y="0"/>
                    </a:moveTo>
                    <a:lnTo>
                      <a:pt x="825378" y="0"/>
                    </a:lnTo>
                    <a:lnTo>
                      <a:pt x="825378" y="203109"/>
                    </a:lnTo>
                    <a:lnTo>
                      <a:pt x="0" y="203109"/>
                    </a:lnTo>
                    <a:close/>
                  </a:path>
                </a:pathLst>
              </a:custGeom>
              <a:solidFill>
                <a:srgbClr val="C5F4A4"/>
              </a:solidFill>
            </p:spPr>
          </p:sp>
          <p:sp>
            <p:nvSpPr>
              <p:cNvPr id="9" name="TextBox 9"/>
              <p:cNvSpPr txBox="1"/>
              <p:nvPr/>
            </p:nvSpPr>
            <p:spPr>
              <a:xfrm>
                <a:off x="0" y="0"/>
                <a:ext cx="825378" cy="203109"/>
              </a:xfrm>
              <a:prstGeom prst="rect">
                <a:avLst/>
              </a:prstGeom>
            </p:spPr>
            <p:txBody>
              <a:bodyPr lIns="127000" tIns="127000" rIns="127000" bIns="127000" rtlCol="0" anchor="ctr"/>
              <a:lstStyle/>
              <a:p>
                <a:pPr algn="ctr">
                  <a:lnSpc>
                    <a:spcPts val="2879"/>
                  </a:lnSpc>
                </a:pPr>
                <a:r>
                  <a:rPr lang="en-US" sz="2399" b="1" spc="23">
                    <a:solidFill>
                      <a:srgbClr val="1D1F23"/>
                    </a:solidFill>
                    <a:latin typeface="DM Sans Bold"/>
                    <a:ea typeface="DM Sans Bold"/>
                    <a:cs typeface="DM Sans Bold"/>
                    <a:sym typeface="DM Sans Bold"/>
                  </a:rPr>
                  <a:t>Personalized Job Role Suggestions</a:t>
                </a:r>
              </a:p>
            </p:txBody>
          </p:sp>
        </p:grpSp>
        <p:grpSp>
          <p:nvGrpSpPr>
            <p:cNvPr id="10" name="Group 10"/>
            <p:cNvGrpSpPr/>
            <p:nvPr/>
          </p:nvGrpSpPr>
          <p:grpSpPr>
            <a:xfrm>
              <a:off x="12117028" y="0"/>
              <a:ext cx="5798853" cy="1426978"/>
              <a:chOff x="0" y="0"/>
              <a:chExt cx="825378" cy="203109"/>
            </a:xfrm>
          </p:grpSpPr>
          <p:sp>
            <p:nvSpPr>
              <p:cNvPr id="11" name="Freeform 11"/>
              <p:cNvSpPr/>
              <p:nvPr/>
            </p:nvSpPr>
            <p:spPr>
              <a:xfrm>
                <a:off x="0" y="0"/>
                <a:ext cx="825378" cy="203109"/>
              </a:xfrm>
              <a:custGeom>
                <a:avLst/>
                <a:gdLst/>
                <a:ahLst/>
                <a:cxnLst/>
                <a:rect l="l" t="t" r="r" b="b"/>
                <a:pathLst>
                  <a:path w="825378" h="203109">
                    <a:moveTo>
                      <a:pt x="0" y="0"/>
                    </a:moveTo>
                    <a:lnTo>
                      <a:pt x="825378" y="0"/>
                    </a:lnTo>
                    <a:lnTo>
                      <a:pt x="825378" y="203109"/>
                    </a:lnTo>
                    <a:lnTo>
                      <a:pt x="0" y="203109"/>
                    </a:lnTo>
                    <a:close/>
                  </a:path>
                </a:pathLst>
              </a:custGeom>
              <a:solidFill>
                <a:srgbClr val="C5F4A4"/>
              </a:solidFill>
            </p:spPr>
          </p:sp>
          <p:sp>
            <p:nvSpPr>
              <p:cNvPr id="12" name="TextBox 12"/>
              <p:cNvSpPr txBox="1"/>
              <p:nvPr/>
            </p:nvSpPr>
            <p:spPr>
              <a:xfrm>
                <a:off x="0" y="0"/>
                <a:ext cx="825378" cy="203109"/>
              </a:xfrm>
              <a:prstGeom prst="rect">
                <a:avLst/>
              </a:prstGeom>
            </p:spPr>
            <p:txBody>
              <a:bodyPr lIns="127000" tIns="127000" rIns="127000" bIns="127000" rtlCol="0" anchor="ctr"/>
              <a:lstStyle/>
              <a:p>
                <a:pPr algn="ctr">
                  <a:lnSpc>
                    <a:spcPts val="2879"/>
                  </a:lnSpc>
                </a:pPr>
                <a:r>
                  <a:rPr lang="en-US" sz="2399" b="1" spc="23">
                    <a:solidFill>
                      <a:srgbClr val="1D1F23"/>
                    </a:solidFill>
                    <a:latin typeface="DM Sans Bold"/>
                    <a:ea typeface="DM Sans Bold"/>
                    <a:cs typeface="DM Sans Bold"/>
                    <a:sym typeface="DM Sans Bold"/>
                  </a:rPr>
                  <a:t>Integration with Real-time Job Market Trends</a:t>
                </a:r>
              </a:p>
            </p:txBody>
          </p:sp>
        </p:grpSp>
        <p:grpSp>
          <p:nvGrpSpPr>
            <p:cNvPr id="13" name="Group 13"/>
            <p:cNvGrpSpPr/>
            <p:nvPr/>
          </p:nvGrpSpPr>
          <p:grpSpPr>
            <a:xfrm>
              <a:off x="18175543" y="0"/>
              <a:ext cx="5798853" cy="1426978"/>
              <a:chOff x="0" y="0"/>
              <a:chExt cx="825378" cy="203109"/>
            </a:xfrm>
          </p:grpSpPr>
          <p:sp>
            <p:nvSpPr>
              <p:cNvPr id="14" name="Freeform 14"/>
              <p:cNvSpPr/>
              <p:nvPr/>
            </p:nvSpPr>
            <p:spPr>
              <a:xfrm>
                <a:off x="0" y="0"/>
                <a:ext cx="825378" cy="203109"/>
              </a:xfrm>
              <a:custGeom>
                <a:avLst/>
                <a:gdLst/>
                <a:ahLst/>
                <a:cxnLst/>
                <a:rect l="l" t="t" r="r" b="b"/>
                <a:pathLst>
                  <a:path w="825378" h="203109">
                    <a:moveTo>
                      <a:pt x="0" y="0"/>
                    </a:moveTo>
                    <a:lnTo>
                      <a:pt x="825378" y="0"/>
                    </a:lnTo>
                    <a:lnTo>
                      <a:pt x="825378" y="203109"/>
                    </a:lnTo>
                    <a:lnTo>
                      <a:pt x="0" y="203109"/>
                    </a:lnTo>
                    <a:close/>
                  </a:path>
                </a:pathLst>
              </a:custGeom>
              <a:solidFill>
                <a:srgbClr val="C5F4A4"/>
              </a:solidFill>
            </p:spPr>
          </p:sp>
          <p:sp>
            <p:nvSpPr>
              <p:cNvPr id="15" name="TextBox 15"/>
              <p:cNvSpPr txBox="1"/>
              <p:nvPr/>
            </p:nvSpPr>
            <p:spPr>
              <a:xfrm>
                <a:off x="0" y="0"/>
                <a:ext cx="825378" cy="203109"/>
              </a:xfrm>
              <a:prstGeom prst="rect">
                <a:avLst/>
              </a:prstGeom>
            </p:spPr>
            <p:txBody>
              <a:bodyPr lIns="127000" tIns="127000" rIns="127000" bIns="127000" rtlCol="0" anchor="ctr"/>
              <a:lstStyle/>
              <a:p>
                <a:pPr algn="ctr">
                  <a:lnSpc>
                    <a:spcPts val="2879"/>
                  </a:lnSpc>
                </a:pPr>
                <a:r>
                  <a:rPr lang="en-US" sz="2399" b="1" spc="23">
                    <a:solidFill>
                      <a:srgbClr val="1D1F23"/>
                    </a:solidFill>
                    <a:latin typeface="DM Sans Bold"/>
                    <a:ea typeface="DM Sans Bold"/>
                    <a:cs typeface="DM Sans Bold"/>
                    <a:sym typeface="DM Sans Bold"/>
                  </a:rPr>
                  <a:t>Automated Resume Optimization</a:t>
                </a:r>
              </a:p>
            </p:txBody>
          </p:sp>
        </p:grpSp>
        <p:sp>
          <p:nvSpPr>
            <p:cNvPr id="16" name="AutoShape 16"/>
            <p:cNvSpPr/>
            <p:nvPr/>
          </p:nvSpPr>
          <p:spPr>
            <a:xfrm>
              <a:off x="2899427" y="1425205"/>
              <a:ext cx="0" cy="5141686"/>
            </a:xfrm>
            <a:prstGeom prst="line">
              <a:avLst/>
            </a:prstGeom>
            <a:ln w="88125" cap="flat">
              <a:solidFill>
                <a:srgbClr val="F2F2F2"/>
              </a:solidFill>
              <a:prstDash val="solid"/>
              <a:headEnd type="none" w="sm" len="sm"/>
              <a:tailEnd type="none" w="sm" len="sm"/>
            </a:ln>
          </p:spPr>
        </p:sp>
        <p:grpSp>
          <p:nvGrpSpPr>
            <p:cNvPr id="17" name="Group 17"/>
            <p:cNvGrpSpPr/>
            <p:nvPr/>
          </p:nvGrpSpPr>
          <p:grpSpPr>
            <a:xfrm>
              <a:off x="0" y="1834351"/>
              <a:ext cx="5798853" cy="6624301"/>
              <a:chOff x="0" y="0"/>
              <a:chExt cx="825378" cy="942868"/>
            </a:xfrm>
          </p:grpSpPr>
          <p:sp>
            <p:nvSpPr>
              <p:cNvPr id="18" name="Freeform 18"/>
              <p:cNvSpPr/>
              <p:nvPr/>
            </p:nvSpPr>
            <p:spPr>
              <a:xfrm>
                <a:off x="0" y="0"/>
                <a:ext cx="825378" cy="942868"/>
              </a:xfrm>
              <a:custGeom>
                <a:avLst/>
                <a:gdLst/>
                <a:ahLst/>
                <a:cxnLst/>
                <a:rect l="l" t="t" r="r" b="b"/>
                <a:pathLst>
                  <a:path w="825378" h="942868">
                    <a:moveTo>
                      <a:pt x="0" y="0"/>
                    </a:moveTo>
                    <a:lnTo>
                      <a:pt x="825378" y="0"/>
                    </a:lnTo>
                    <a:lnTo>
                      <a:pt x="825378" y="942868"/>
                    </a:lnTo>
                    <a:lnTo>
                      <a:pt x="0" y="942868"/>
                    </a:lnTo>
                    <a:close/>
                  </a:path>
                </a:pathLst>
              </a:custGeom>
              <a:solidFill>
                <a:srgbClr val="CAA7D9"/>
              </a:solidFill>
            </p:spPr>
          </p:sp>
          <p:sp>
            <p:nvSpPr>
              <p:cNvPr id="19" name="TextBox 19"/>
              <p:cNvSpPr txBox="1"/>
              <p:nvPr/>
            </p:nvSpPr>
            <p:spPr>
              <a:xfrm>
                <a:off x="0" y="-19050"/>
                <a:ext cx="825378" cy="961918"/>
              </a:xfrm>
              <a:prstGeom prst="rect">
                <a:avLst/>
              </a:prstGeom>
            </p:spPr>
            <p:txBody>
              <a:bodyPr lIns="190500" tIns="190500" rIns="190500" bIns="190500" rtlCol="0" anchor="ctr"/>
              <a:lstStyle/>
              <a:p>
                <a:pPr algn="ctr">
                  <a:lnSpc>
                    <a:spcPts val="3380"/>
                  </a:lnSpc>
                </a:pPr>
                <a:r>
                  <a:rPr lang="en-US" sz="2600" b="1" spc="26">
                    <a:solidFill>
                      <a:srgbClr val="1D1F23"/>
                    </a:solidFill>
                    <a:latin typeface="DM Sans Bold"/>
                    <a:ea typeface="DM Sans Bold"/>
                    <a:cs typeface="DM Sans Bold"/>
                    <a:sym typeface="DM Sans Bold"/>
                  </a:rPr>
                  <a:t>Leverage advanced NLP models to improve the accuracy of matching skills in user resumes with predefined categories, ensuring more precise role recommendations</a:t>
                </a:r>
              </a:p>
            </p:txBody>
          </p:sp>
        </p:grpSp>
        <p:sp>
          <p:nvSpPr>
            <p:cNvPr id="20" name="AutoShape 20"/>
            <p:cNvSpPr/>
            <p:nvPr/>
          </p:nvSpPr>
          <p:spPr>
            <a:xfrm>
              <a:off x="8957941" y="1425205"/>
              <a:ext cx="0" cy="5141686"/>
            </a:xfrm>
            <a:prstGeom prst="line">
              <a:avLst/>
            </a:prstGeom>
            <a:ln w="88125" cap="flat">
              <a:solidFill>
                <a:srgbClr val="F2F2F2"/>
              </a:solidFill>
              <a:prstDash val="solid"/>
              <a:headEnd type="none" w="sm" len="sm"/>
              <a:tailEnd type="none" w="sm" len="sm"/>
            </a:ln>
          </p:spPr>
        </p:sp>
        <p:grpSp>
          <p:nvGrpSpPr>
            <p:cNvPr id="21" name="Group 21"/>
            <p:cNvGrpSpPr/>
            <p:nvPr/>
          </p:nvGrpSpPr>
          <p:grpSpPr>
            <a:xfrm>
              <a:off x="6058514" y="1834351"/>
              <a:ext cx="5798853" cy="6624301"/>
              <a:chOff x="0" y="0"/>
              <a:chExt cx="825378" cy="942868"/>
            </a:xfrm>
          </p:grpSpPr>
          <p:sp>
            <p:nvSpPr>
              <p:cNvPr id="22" name="Freeform 22"/>
              <p:cNvSpPr/>
              <p:nvPr/>
            </p:nvSpPr>
            <p:spPr>
              <a:xfrm>
                <a:off x="0" y="0"/>
                <a:ext cx="825378" cy="942868"/>
              </a:xfrm>
              <a:custGeom>
                <a:avLst/>
                <a:gdLst/>
                <a:ahLst/>
                <a:cxnLst/>
                <a:rect l="l" t="t" r="r" b="b"/>
                <a:pathLst>
                  <a:path w="825378" h="942868">
                    <a:moveTo>
                      <a:pt x="0" y="0"/>
                    </a:moveTo>
                    <a:lnTo>
                      <a:pt x="825378" y="0"/>
                    </a:lnTo>
                    <a:lnTo>
                      <a:pt x="825378" y="942868"/>
                    </a:lnTo>
                    <a:lnTo>
                      <a:pt x="0" y="942868"/>
                    </a:lnTo>
                    <a:close/>
                  </a:path>
                </a:pathLst>
              </a:custGeom>
              <a:solidFill>
                <a:srgbClr val="CAA7D9"/>
              </a:solidFill>
            </p:spPr>
          </p:sp>
          <p:sp>
            <p:nvSpPr>
              <p:cNvPr id="23" name="TextBox 23"/>
              <p:cNvSpPr txBox="1"/>
              <p:nvPr/>
            </p:nvSpPr>
            <p:spPr>
              <a:xfrm>
                <a:off x="0" y="-19050"/>
                <a:ext cx="825378" cy="961918"/>
              </a:xfrm>
              <a:prstGeom prst="rect">
                <a:avLst/>
              </a:prstGeom>
            </p:spPr>
            <p:txBody>
              <a:bodyPr lIns="190500" tIns="190500" rIns="190500" bIns="190500" rtlCol="0" anchor="ctr"/>
              <a:lstStyle/>
              <a:p>
                <a:pPr algn="ctr">
                  <a:lnSpc>
                    <a:spcPts val="3380"/>
                  </a:lnSpc>
                </a:pPr>
                <a:r>
                  <a:rPr lang="en-US" sz="2600" b="1" spc="26">
                    <a:solidFill>
                      <a:srgbClr val="1D1F23"/>
                    </a:solidFill>
                    <a:latin typeface="DM Sans Bold"/>
                    <a:ea typeface="DM Sans Bold"/>
                    <a:cs typeface="DM Sans Bold"/>
                    <a:sym typeface="DM Sans Bold"/>
                  </a:rPr>
                  <a:t>Implement machine learning algorithms to predict the most suitable job roles based on individual skills and career history, providing tailored recommendations to users.</a:t>
                </a:r>
              </a:p>
            </p:txBody>
          </p:sp>
        </p:grpSp>
        <p:sp>
          <p:nvSpPr>
            <p:cNvPr id="24" name="AutoShape 24"/>
            <p:cNvSpPr/>
            <p:nvPr/>
          </p:nvSpPr>
          <p:spPr>
            <a:xfrm>
              <a:off x="15016455" y="1425205"/>
              <a:ext cx="0" cy="5141686"/>
            </a:xfrm>
            <a:prstGeom prst="line">
              <a:avLst/>
            </a:prstGeom>
            <a:ln w="88125" cap="flat">
              <a:solidFill>
                <a:srgbClr val="F2F2F2"/>
              </a:solidFill>
              <a:prstDash val="solid"/>
              <a:headEnd type="none" w="sm" len="sm"/>
              <a:tailEnd type="none" w="sm" len="sm"/>
            </a:ln>
          </p:spPr>
        </p:sp>
        <p:grpSp>
          <p:nvGrpSpPr>
            <p:cNvPr id="25" name="Group 25"/>
            <p:cNvGrpSpPr/>
            <p:nvPr/>
          </p:nvGrpSpPr>
          <p:grpSpPr>
            <a:xfrm>
              <a:off x="12117028" y="1834351"/>
              <a:ext cx="5798853" cy="6624301"/>
              <a:chOff x="0" y="0"/>
              <a:chExt cx="825378" cy="942868"/>
            </a:xfrm>
          </p:grpSpPr>
          <p:sp>
            <p:nvSpPr>
              <p:cNvPr id="26" name="Freeform 26"/>
              <p:cNvSpPr/>
              <p:nvPr/>
            </p:nvSpPr>
            <p:spPr>
              <a:xfrm>
                <a:off x="0" y="0"/>
                <a:ext cx="825378" cy="942868"/>
              </a:xfrm>
              <a:custGeom>
                <a:avLst/>
                <a:gdLst/>
                <a:ahLst/>
                <a:cxnLst/>
                <a:rect l="l" t="t" r="r" b="b"/>
                <a:pathLst>
                  <a:path w="825378" h="942868">
                    <a:moveTo>
                      <a:pt x="0" y="0"/>
                    </a:moveTo>
                    <a:lnTo>
                      <a:pt x="825378" y="0"/>
                    </a:lnTo>
                    <a:lnTo>
                      <a:pt x="825378" y="942868"/>
                    </a:lnTo>
                    <a:lnTo>
                      <a:pt x="0" y="942868"/>
                    </a:lnTo>
                    <a:close/>
                  </a:path>
                </a:pathLst>
              </a:custGeom>
              <a:solidFill>
                <a:srgbClr val="CAA7D9"/>
              </a:solidFill>
            </p:spPr>
          </p:sp>
          <p:sp>
            <p:nvSpPr>
              <p:cNvPr id="27" name="TextBox 27"/>
              <p:cNvSpPr txBox="1"/>
              <p:nvPr/>
            </p:nvSpPr>
            <p:spPr>
              <a:xfrm>
                <a:off x="0" y="-19050"/>
                <a:ext cx="825378" cy="961918"/>
              </a:xfrm>
              <a:prstGeom prst="rect">
                <a:avLst/>
              </a:prstGeom>
            </p:spPr>
            <p:txBody>
              <a:bodyPr lIns="190500" tIns="190500" rIns="190500" bIns="190500" rtlCol="0" anchor="ctr"/>
              <a:lstStyle/>
              <a:p>
                <a:pPr algn="ctr">
                  <a:lnSpc>
                    <a:spcPts val="3380"/>
                  </a:lnSpc>
                </a:pPr>
                <a:r>
                  <a:rPr lang="en-US" sz="2600" b="1" spc="26">
                    <a:solidFill>
                      <a:srgbClr val="1D1F23"/>
                    </a:solidFill>
                    <a:latin typeface="DM Sans Bold"/>
                    <a:ea typeface="DM Sans Bold"/>
                    <a:cs typeface="DM Sans Bold"/>
                    <a:sym typeface="DM Sans Bold"/>
                  </a:rPr>
                  <a:t>Incorporate dynamic updates from job market trends, adjusting role suggestions based on in-demand skills and emerging categories, helping users stay competitive. Also, generate a score.</a:t>
                </a:r>
              </a:p>
            </p:txBody>
          </p:sp>
        </p:grpSp>
        <p:sp>
          <p:nvSpPr>
            <p:cNvPr id="28" name="AutoShape 28"/>
            <p:cNvSpPr/>
            <p:nvPr/>
          </p:nvSpPr>
          <p:spPr>
            <a:xfrm>
              <a:off x="21074969" y="1425205"/>
              <a:ext cx="0" cy="5141686"/>
            </a:xfrm>
            <a:prstGeom prst="line">
              <a:avLst/>
            </a:prstGeom>
            <a:ln w="88125" cap="flat">
              <a:solidFill>
                <a:srgbClr val="F2F2F2"/>
              </a:solidFill>
              <a:prstDash val="solid"/>
              <a:headEnd type="none" w="sm" len="sm"/>
              <a:tailEnd type="none" w="sm" len="sm"/>
            </a:ln>
          </p:spPr>
        </p:sp>
        <p:grpSp>
          <p:nvGrpSpPr>
            <p:cNvPr id="29" name="Group 29"/>
            <p:cNvGrpSpPr/>
            <p:nvPr/>
          </p:nvGrpSpPr>
          <p:grpSpPr>
            <a:xfrm>
              <a:off x="18180256" y="1834351"/>
              <a:ext cx="5798853" cy="6624301"/>
              <a:chOff x="0" y="0"/>
              <a:chExt cx="825378" cy="942868"/>
            </a:xfrm>
          </p:grpSpPr>
          <p:sp>
            <p:nvSpPr>
              <p:cNvPr id="30" name="Freeform 30"/>
              <p:cNvSpPr/>
              <p:nvPr/>
            </p:nvSpPr>
            <p:spPr>
              <a:xfrm>
                <a:off x="0" y="0"/>
                <a:ext cx="825378" cy="942868"/>
              </a:xfrm>
              <a:custGeom>
                <a:avLst/>
                <a:gdLst/>
                <a:ahLst/>
                <a:cxnLst/>
                <a:rect l="l" t="t" r="r" b="b"/>
                <a:pathLst>
                  <a:path w="825378" h="942868">
                    <a:moveTo>
                      <a:pt x="0" y="0"/>
                    </a:moveTo>
                    <a:lnTo>
                      <a:pt x="825378" y="0"/>
                    </a:lnTo>
                    <a:lnTo>
                      <a:pt x="825378" y="942868"/>
                    </a:lnTo>
                    <a:lnTo>
                      <a:pt x="0" y="942868"/>
                    </a:lnTo>
                    <a:close/>
                  </a:path>
                </a:pathLst>
              </a:custGeom>
              <a:solidFill>
                <a:srgbClr val="CAA7D9"/>
              </a:solidFill>
            </p:spPr>
          </p:sp>
          <p:sp>
            <p:nvSpPr>
              <p:cNvPr id="31" name="TextBox 31"/>
              <p:cNvSpPr txBox="1"/>
              <p:nvPr/>
            </p:nvSpPr>
            <p:spPr>
              <a:xfrm>
                <a:off x="0" y="-19050"/>
                <a:ext cx="825378" cy="961918"/>
              </a:xfrm>
              <a:prstGeom prst="rect">
                <a:avLst/>
              </a:prstGeom>
            </p:spPr>
            <p:txBody>
              <a:bodyPr lIns="190500" tIns="190500" rIns="190500" bIns="190500" rtlCol="0" anchor="ctr"/>
              <a:lstStyle/>
              <a:p>
                <a:pPr algn="ctr">
                  <a:lnSpc>
                    <a:spcPts val="3380"/>
                  </a:lnSpc>
                </a:pPr>
                <a:r>
                  <a:rPr lang="en-US" sz="2600" b="1" spc="26">
                    <a:solidFill>
                      <a:srgbClr val="1D1F23"/>
                    </a:solidFill>
                    <a:latin typeface="DM Sans Bold"/>
                    <a:ea typeface="DM Sans Bold"/>
                    <a:cs typeface="DM Sans Bold"/>
                    <a:sym typeface="DM Sans Bold"/>
                  </a:rPr>
                  <a:t>Use NLP-driven insights to suggest improvements to users' resumes, optimizing their content to better align with targeted job categories and improve matching success. Also, grammar correction.</a:t>
                </a:r>
              </a:p>
            </p:txBody>
          </p:sp>
        </p:grpSp>
      </p:grpSp>
      <p:sp>
        <p:nvSpPr>
          <p:cNvPr id="32" name="Freeform 32"/>
          <p:cNvSpPr/>
          <p:nvPr/>
        </p:nvSpPr>
        <p:spPr>
          <a:xfrm rot="-1239326">
            <a:off x="15549016" y="-1276901"/>
            <a:ext cx="4064490" cy="3392001"/>
          </a:xfrm>
          <a:custGeom>
            <a:avLst/>
            <a:gdLst/>
            <a:ahLst/>
            <a:cxnLst/>
            <a:rect l="l" t="t" r="r" b="b"/>
            <a:pathLst>
              <a:path w="4064490" h="3392001">
                <a:moveTo>
                  <a:pt x="0" y="0"/>
                </a:moveTo>
                <a:lnTo>
                  <a:pt x="4064489" y="0"/>
                </a:lnTo>
                <a:lnTo>
                  <a:pt x="4064489"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rot="-7150879">
            <a:off x="220196" y="7851239"/>
            <a:ext cx="3623169" cy="3759893"/>
          </a:xfrm>
          <a:custGeom>
            <a:avLst/>
            <a:gdLst/>
            <a:ahLst/>
            <a:cxnLst/>
            <a:rect l="l" t="t" r="r" b="b"/>
            <a:pathLst>
              <a:path w="3623169" h="3759893">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726D"/>
        </a:solidFill>
        <a:effectLst/>
      </p:bgPr>
    </p:bg>
    <p:spTree>
      <p:nvGrpSpPr>
        <p:cNvPr id="1" name=""/>
        <p:cNvGrpSpPr/>
        <p:nvPr/>
      </p:nvGrpSpPr>
      <p:grpSpPr>
        <a:xfrm>
          <a:off x="0" y="0"/>
          <a:ext cx="0" cy="0"/>
          <a:chOff x="0" y="0"/>
          <a:chExt cx="0" cy="0"/>
        </a:xfrm>
      </p:grpSpPr>
      <p:grpSp>
        <p:nvGrpSpPr>
          <p:cNvPr id="2" name="Group 2"/>
          <p:cNvGrpSpPr/>
          <p:nvPr/>
        </p:nvGrpSpPr>
        <p:grpSpPr>
          <a:xfrm>
            <a:off x="1725862" y="3857511"/>
            <a:ext cx="3149718" cy="3322430"/>
            <a:chOff x="0" y="0"/>
            <a:chExt cx="812800" cy="812800"/>
          </a:xfrm>
        </p:grpSpPr>
        <p:sp>
          <p:nvSpPr>
            <p:cNvPr id="3" name="Freeform 3"/>
            <p:cNvSpPr/>
            <p:nvPr/>
          </p:nvSpPr>
          <p:spPr>
            <a:xfrm rot="-174000">
              <a:off x="-20041" y="-20041"/>
              <a:ext cx="852881" cy="852881"/>
            </a:xfrm>
            <a:custGeom>
              <a:avLst/>
              <a:gdLst/>
              <a:ahLst/>
              <a:cxnLst/>
              <a:rect l="l" t="t" r="r" b="b"/>
              <a:pathLst>
                <a:path w="852881" h="852881">
                  <a:moveTo>
                    <a:pt x="41122" y="0"/>
                  </a:moveTo>
                  <a:lnTo>
                    <a:pt x="852882" y="41122"/>
                  </a:lnTo>
                  <a:lnTo>
                    <a:pt x="811760" y="852882"/>
                  </a:lnTo>
                  <a:lnTo>
                    <a:pt x="0" y="811760"/>
                  </a:lnTo>
                  <a:close/>
                </a:path>
              </a:pathLst>
            </a:custGeom>
            <a:blipFill>
              <a:blip r:embed="rId2"/>
              <a:stretch>
                <a:fillRect l="-2618" t="-2268" r="-3654" b="-21716"/>
              </a:stretch>
            </a:blipFill>
          </p:spPr>
        </p:sp>
      </p:grpSp>
      <p:grpSp>
        <p:nvGrpSpPr>
          <p:cNvPr id="4" name="Group 4"/>
          <p:cNvGrpSpPr/>
          <p:nvPr/>
        </p:nvGrpSpPr>
        <p:grpSpPr>
          <a:xfrm>
            <a:off x="1960274" y="7700479"/>
            <a:ext cx="2680893" cy="813308"/>
            <a:chOff x="0" y="0"/>
            <a:chExt cx="620242" cy="216729"/>
          </a:xfrm>
        </p:grpSpPr>
        <p:sp>
          <p:nvSpPr>
            <p:cNvPr id="5" name="Freeform 5"/>
            <p:cNvSpPr/>
            <p:nvPr/>
          </p:nvSpPr>
          <p:spPr>
            <a:xfrm>
              <a:off x="0" y="0"/>
              <a:ext cx="620242" cy="216729"/>
            </a:xfrm>
            <a:custGeom>
              <a:avLst/>
              <a:gdLst/>
              <a:ahLst/>
              <a:cxnLst/>
              <a:rect l="l" t="t" r="r" b="b"/>
              <a:pathLst>
                <a:path w="620242" h="216729">
                  <a:moveTo>
                    <a:pt x="0" y="0"/>
                  </a:moveTo>
                  <a:lnTo>
                    <a:pt x="620242" y="0"/>
                  </a:lnTo>
                  <a:lnTo>
                    <a:pt x="620242" y="216729"/>
                  </a:lnTo>
                  <a:lnTo>
                    <a:pt x="0" y="216729"/>
                  </a:lnTo>
                  <a:close/>
                </a:path>
              </a:pathLst>
            </a:custGeom>
            <a:solidFill>
              <a:srgbClr val="C5F4A4"/>
            </a:solidFill>
          </p:spPr>
        </p:sp>
        <p:sp>
          <p:nvSpPr>
            <p:cNvPr id="6" name="TextBox 6"/>
            <p:cNvSpPr txBox="1"/>
            <p:nvPr/>
          </p:nvSpPr>
          <p:spPr>
            <a:xfrm>
              <a:off x="0" y="38100"/>
              <a:ext cx="620242" cy="178629"/>
            </a:xfrm>
            <a:prstGeom prst="rect">
              <a:avLst/>
            </a:prstGeom>
          </p:spPr>
          <p:txBody>
            <a:bodyPr lIns="127000" tIns="127000" rIns="127000" bIns="127000" rtlCol="0" anchor="ctr"/>
            <a:lstStyle/>
            <a:p>
              <a:pPr algn="ctr">
                <a:lnSpc>
                  <a:spcPts val="2099"/>
                </a:lnSpc>
              </a:pPr>
              <a:r>
                <a:rPr lang="en-US" sz="2099" b="1" spc="20">
                  <a:solidFill>
                    <a:srgbClr val="1D1F23"/>
                  </a:solidFill>
                  <a:latin typeface="DM Sans Bold"/>
                  <a:ea typeface="DM Sans Bold"/>
                  <a:cs typeface="DM Sans Bold"/>
                  <a:sym typeface="DM Sans Bold"/>
                </a:rPr>
                <a:t>Anushka Panse</a:t>
              </a:r>
            </a:p>
            <a:p>
              <a:pPr algn="ctr">
                <a:lnSpc>
                  <a:spcPts val="2099"/>
                </a:lnSpc>
              </a:pPr>
              <a:r>
                <a:rPr lang="en-US" sz="2099" b="1" spc="20">
                  <a:solidFill>
                    <a:srgbClr val="1D1F23"/>
                  </a:solidFill>
                  <a:latin typeface="DM Sans Bold"/>
                  <a:ea typeface="DM Sans Bold"/>
                  <a:cs typeface="DM Sans Bold"/>
                  <a:sym typeface="DM Sans Bold"/>
                </a:rPr>
                <a:t>21E7010</a:t>
              </a:r>
            </a:p>
          </p:txBody>
        </p:sp>
      </p:grpSp>
      <p:grpSp>
        <p:nvGrpSpPr>
          <p:cNvPr id="7" name="Group 7"/>
          <p:cNvGrpSpPr/>
          <p:nvPr/>
        </p:nvGrpSpPr>
        <p:grpSpPr>
          <a:xfrm>
            <a:off x="5817879" y="3821599"/>
            <a:ext cx="3018545" cy="3356195"/>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24807" t="-27666" r="-23682" b="-61895"/>
              </a:stretch>
            </a:blipFill>
          </p:spPr>
        </p:sp>
      </p:grpSp>
      <p:grpSp>
        <p:nvGrpSpPr>
          <p:cNvPr id="9" name="Group 9"/>
          <p:cNvGrpSpPr/>
          <p:nvPr/>
        </p:nvGrpSpPr>
        <p:grpSpPr>
          <a:xfrm>
            <a:off x="5986705" y="7700478"/>
            <a:ext cx="2680894" cy="813308"/>
            <a:chOff x="0" y="0"/>
            <a:chExt cx="620242" cy="188164"/>
          </a:xfrm>
        </p:grpSpPr>
        <p:sp>
          <p:nvSpPr>
            <p:cNvPr id="10" name="Freeform 10"/>
            <p:cNvSpPr/>
            <p:nvPr/>
          </p:nvSpPr>
          <p:spPr>
            <a:xfrm>
              <a:off x="0" y="0"/>
              <a:ext cx="620242" cy="188164"/>
            </a:xfrm>
            <a:custGeom>
              <a:avLst/>
              <a:gdLst/>
              <a:ahLst/>
              <a:cxnLst/>
              <a:rect l="l" t="t" r="r" b="b"/>
              <a:pathLst>
                <a:path w="620242" h="188164">
                  <a:moveTo>
                    <a:pt x="0" y="0"/>
                  </a:moveTo>
                  <a:lnTo>
                    <a:pt x="620242" y="0"/>
                  </a:lnTo>
                  <a:lnTo>
                    <a:pt x="620242" y="188164"/>
                  </a:lnTo>
                  <a:lnTo>
                    <a:pt x="0" y="188164"/>
                  </a:lnTo>
                  <a:close/>
                </a:path>
              </a:pathLst>
            </a:custGeom>
            <a:solidFill>
              <a:srgbClr val="C5F4A4"/>
            </a:solidFill>
          </p:spPr>
        </p:sp>
        <p:sp>
          <p:nvSpPr>
            <p:cNvPr id="11" name="TextBox 11"/>
            <p:cNvSpPr txBox="1"/>
            <p:nvPr/>
          </p:nvSpPr>
          <p:spPr>
            <a:xfrm>
              <a:off x="0" y="38100"/>
              <a:ext cx="620242" cy="150064"/>
            </a:xfrm>
            <a:prstGeom prst="rect">
              <a:avLst/>
            </a:prstGeom>
          </p:spPr>
          <p:txBody>
            <a:bodyPr lIns="127000" tIns="127000" rIns="127000" bIns="127000" rtlCol="0" anchor="ctr"/>
            <a:lstStyle/>
            <a:p>
              <a:pPr algn="ctr">
                <a:lnSpc>
                  <a:spcPts val="1999"/>
                </a:lnSpc>
              </a:pPr>
              <a:r>
                <a:rPr lang="en-US" sz="1999" b="1" spc="19">
                  <a:solidFill>
                    <a:srgbClr val="1D1F23"/>
                  </a:solidFill>
                  <a:latin typeface="DM Sans Bold"/>
                  <a:ea typeface="DM Sans Bold"/>
                  <a:cs typeface="DM Sans Bold"/>
                  <a:sym typeface="DM Sans Bold"/>
                </a:rPr>
                <a:t>Nirjhara Srivastava</a:t>
              </a:r>
            </a:p>
            <a:p>
              <a:pPr algn="ctr">
                <a:lnSpc>
                  <a:spcPts val="1999"/>
                </a:lnSpc>
              </a:pPr>
              <a:r>
                <a:rPr lang="en-US" sz="1999" b="1" spc="19">
                  <a:solidFill>
                    <a:srgbClr val="1D1F23"/>
                  </a:solidFill>
                  <a:latin typeface="DM Sans Bold"/>
                  <a:ea typeface="DM Sans Bold"/>
                  <a:cs typeface="DM Sans Bold"/>
                  <a:sym typeface="DM Sans Bold"/>
                </a:rPr>
                <a:t>21E7039</a:t>
              </a:r>
            </a:p>
          </p:txBody>
        </p:sp>
      </p:grpSp>
      <p:grpSp>
        <p:nvGrpSpPr>
          <p:cNvPr id="12" name="Group 12"/>
          <p:cNvGrpSpPr/>
          <p:nvPr/>
        </p:nvGrpSpPr>
        <p:grpSpPr>
          <a:xfrm>
            <a:off x="9759715" y="3784725"/>
            <a:ext cx="3147277" cy="332243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a:stretch>
            </a:blipFill>
          </p:spPr>
        </p:sp>
      </p:grpSp>
      <p:grpSp>
        <p:nvGrpSpPr>
          <p:cNvPr id="14" name="Group 14"/>
          <p:cNvGrpSpPr/>
          <p:nvPr/>
        </p:nvGrpSpPr>
        <p:grpSpPr>
          <a:xfrm>
            <a:off x="9992907" y="7700478"/>
            <a:ext cx="2680893" cy="813308"/>
            <a:chOff x="0" y="0"/>
            <a:chExt cx="620242" cy="204336"/>
          </a:xfrm>
        </p:grpSpPr>
        <p:sp>
          <p:nvSpPr>
            <p:cNvPr id="15" name="Freeform 15"/>
            <p:cNvSpPr/>
            <p:nvPr/>
          </p:nvSpPr>
          <p:spPr>
            <a:xfrm>
              <a:off x="0" y="0"/>
              <a:ext cx="620242" cy="204336"/>
            </a:xfrm>
            <a:custGeom>
              <a:avLst/>
              <a:gdLst/>
              <a:ahLst/>
              <a:cxnLst/>
              <a:rect l="l" t="t" r="r" b="b"/>
              <a:pathLst>
                <a:path w="620242" h="204336">
                  <a:moveTo>
                    <a:pt x="0" y="0"/>
                  </a:moveTo>
                  <a:lnTo>
                    <a:pt x="620242" y="0"/>
                  </a:lnTo>
                  <a:lnTo>
                    <a:pt x="620242" y="204336"/>
                  </a:lnTo>
                  <a:lnTo>
                    <a:pt x="0" y="204336"/>
                  </a:lnTo>
                  <a:close/>
                </a:path>
              </a:pathLst>
            </a:custGeom>
            <a:solidFill>
              <a:srgbClr val="C5F4A4"/>
            </a:solidFill>
          </p:spPr>
        </p:sp>
        <p:sp>
          <p:nvSpPr>
            <p:cNvPr id="16" name="TextBox 16"/>
            <p:cNvSpPr txBox="1"/>
            <p:nvPr/>
          </p:nvSpPr>
          <p:spPr>
            <a:xfrm>
              <a:off x="0" y="38100"/>
              <a:ext cx="620242" cy="166236"/>
            </a:xfrm>
            <a:prstGeom prst="rect">
              <a:avLst/>
            </a:prstGeom>
          </p:spPr>
          <p:txBody>
            <a:bodyPr lIns="127000" tIns="127000" rIns="127000" bIns="127000" rtlCol="0" anchor="ctr"/>
            <a:lstStyle/>
            <a:p>
              <a:pPr algn="ctr">
                <a:lnSpc>
                  <a:spcPts val="2199"/>
                </a:lnSpc>
              </a:pPr>
              <a:r>
                <a:rPr lang="en-US" sz="2199" b="1" spc="21">
                  <a:solidFill>
                    <a:srgbClr val="1D1F23"/>
                  </a:solidFill>
                  <a:latin typeface="DM Sans Bold"/>
                  <a:ea typeface="DM Sans Bold"/>
                  <a:cs typeface="DM Sans Bold"/>
                  <a:sym typeface="DM Sans Bold"/>
                </a:rPr>
                <a:t>Agam Jain</a:t>
              </a:r>
            </a:p>
            <a:p>
              <a:pPr algn="ctr">
                <a:lnSpc>
                  <a:spcPts val="2199"/>
                </a:lnSpc>
              </a:pPr>
              <a:r>
                <a:rPr lang="en-US" sz="2199" b="1" spc="21">
                  <a:solidFill>
                    <a:srgbClr val="1D1F23"/>
                  </a:solidFill>
                  <a:latin typeface="DM Sans Bold"/>
                  <a:ea typeface="DM Sans Bold"/>
                  <a:cs typeface="DM Sans Bold"/>
                  <a:sym typeface="DM Sans Bold"/>
                </a:rPr>
                <a:t>21E7005</a:t>
              </a:r>
            </a:p>
          </p:txBody>
        </p:sp>
      </p:grpSp>
      <p:grpSp>
        <p:nvGrpSpPr>
          <p:cNvPr id="19" name="Group 19"/>
          <p:cNvGrpSpPr/>
          <p:nvPr/>
        </p:nvGrpSpPr>
        <p:grpSpPr>
          <a:xfrm>
            <a:off x="14119615" y="7698941"/>
            <a:ext cx="2683858" cy="813308"/>
            <a:chOff x="-686" y="0"/>
            <a:chExt cx="620928" cy="204336"/>
          </a:xfrm>
        </p:grpSpPr>
        <p:sp>
          <p:nvSpPr>
            <p:cNvPr id="20" name="Freeform 20"/>
            <p:cNvSpPr/>
            <p:nvPr/>
          </p:nvSpPr>
          <p:spPr>
            <a:xfrm>
              <a:off x="0" y="0"/>
              <a:ext cx="620242" cy="204336"/>
            </a:xfrm>
            <a:custGeom>
              <a:avLst/>
              <a:gdLst/>
              <a:ahLst/>
              <a:cxnLst/>
              <a:rect l="l" t="t" r="r" b="b"/>
              <a:pathLst>
                <a:path w="620242" h="204336">
                  <a:moveTo>
                    <a:pt x="0" y="0"/>
                  </a:moveTo>
                  <a:lnTo>
                    <a:pt x="620242" y="0"/>
                  </a:lnTo>
                  <a:lnTo>
                    <a:pt x="620242" y="204336"/>
                  </a:lnTo>
                  <a:lnTo>
                    <a:pt x="0" y="204336"/>
                  </a:lnTo>
                  <a:close/>
                </a:path>
              </a:pathLst>
            </a:custGeom>
            <a:solidFill>
              <a:srgbClr val="C5F4A4"/>
            </a:solidFill>
          </p:spPr>
        </p:sp>
        <p:sp>
          <p:nvSpPr>
            <p:cNvPr id="21" name="TextBox 21"/>
            <p:cNvSpPr txBox="1"/>
            <p:nvPr/>
          </p:nvSpPr>
          <p:spPr>
            <a:xfrm>
              <a:off x="-686" y="35922"/>
              <a:ext cx="620242" cy="166236"/>
            </a:xfrm>
            <a:prstGeom prst="rect">
              <a:avLst/>
            </a:prstGeom>
          </p:spPr>
          <p:txBody>
            <a:bodyPr lIns="127000" tIns="127000" rIns="127000" bIns="127000" rtlCol="0" anchor="ctr"/>
            <a:lstStyle/>
            <a:p>
              <a:pPr algn="ctr">
                <a:lnSpc>
                  <a:spcPts val="2199"/>
                </a:lnSpc>
              </a:pPr>
              <a:r>
                <a:rPr lang="en-US" sz="2199" b="1" spc="21" dirty="0">
                  <a:solidFill>
                    <a:srgbClr val="1D1F23"/>
                  </a:solidFill>
                  <a:latin typeface="DM Sans Bold"/>
                  <a:ea typeface="DM Sans Bold"/>
                  <a:cs typeface="DM Sans Bold"/>
                  <a:sym typeface="DM Sans Bold"/>
                </a:rPr>
                <a:t>Aryan Vyas</a:t>
              </a:r>
            </a:p>
            <a:p>
              <a:pPr algn="ctr">
                <a:lnSpc>
                  <a:spcPts val="2199"/>
                </a:lnSpc>
              </a:pPr>
              <a:r>
                <a:rPr lang="en-US" sz="2199" b="1" spc="21" dirty="0">
                  <a:solidFill>
                    <a:srgbClr val="1D1F23"/>
                  </a:solidFill>
                  <a:latin typeface="DM Sans Bold"/>
                  <a:ea typeface="DM Sans Bold"/>
                  <a:cs typeface="DM Sans Bold"/>
                  <a:sym typeface="DM Sans Bold"/>
                </a:rPr>
                <a:t>21E7012</a:t>
              </a:r>
            </a:p>
          </p:txBody>
        </p:sp>
      </p:grpSp>
      <p:sp>
        <p:nvSpPr>
          <p:cNvPr id="22" name="TextBox 22"/>
          <p:cNvSpPr txBox="1"/>
          <p:nvPr/>
        </p:nvSpPr>
        <p:spPr>
          <a:xfrm>
            <a:off x="2304617" y="866775"/>
            <a:ext cx="13678766" cy="1381125"/>
          </a:xfrm>
          <a:prstGeom prst="rect">
            <a:avLst/>
          </a:prstGeom>
        </p:spPr>
        <p:txBody>
          <a:bodyPr lIns="0" tIns="0" rIns="0" bIns="0" rtlCol="0" anchor="t">
            <a:spAutoFit/>
          </a:bodyPr>
          <a:lstStyle/>
          <a:p>
            <a:pPr algn="ctr">
              <a:lnSpc>
                <a:spcPts val="9600"/>
              </a:lnSpc>
            </a:pPr>
            <a:r>
              <a:rPr lang="en-US" sz="8000" spc="240">
                <a:solidFill>
                  <a:srgbClr val="FFFFFF"/>
                </a:solidFill>
                <a:latin typeface="Times New Roman Condensed"/>
                <a:ea typeface="Times New Roman Condensed"/>
                <a:cs typeface="Times New Roman Condensed"/>
                <a:sym typeface="Times New Roman Condensed"/>
              </a:rPr>
              <a:t>TEAM MEMBER HIGHLIGHTS</a:t>
            </a:r>
          </a:p>
        </p:txBody>
      </p:sp>
      <p:sp>
        <p:nvSpPr>
          <p:cNvPr id="23" name="Freeform 23"/>
          <p:cNvSpPr/>
          <p:nvPr/>
        </p:nvSpPr>
        <p:spPr>
          <a:xfrm rot="720000">
            <a:off x="15248419" y="-1160028"/>
            <a:ext cx="4064490" cy="3392001"/>
          </a:xfrm>
          <a:custGeom>
            <a:avLst/>
            <a:gdLst/>
            <a:ahLst/>
            <a:cxnLst/>
            <a:rect l="l" t="t" r="r" b="b"/>
            <a:pathLst>
              <a:path w="4064490" h="3392001">
                <a:moveTo>
                  <a:pt x="0" y="0"/>
                </a:moveTo>
                <a:lnTo>
                  <a:pt x="4064490" y="0"/>
                </a:lnTo>
                <a:lnTo>
                  <a:pt x="4064490" y="3392002"/>
                </a:lnTo>
                <a:lnTo>
                  <a:pt x="0" y="33920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rot="-5400000">
            <a:off x="-390810" y="7490339"/>
            <a:ext cx="3623169" cy="3759893"/>
          </a:xfrm>
          <a:custGeom>
            <a:avLst/>
            <a:gdLst/>
            <a:ahLst/>
            <a:cxnLst/>
            <a:rect l="l" t="t" r="r" b="b"/>
            <a:pathLst>
              <a:path w="3623169" h="3759893">
                <a:moveTo>
                  <a:pt x="0" y="0"/>
                </a:moveTo>
                <a:lnTo>
                  <a:pt x="3623169" y="0"/>
                </a:lnTo>
                <a:lnTo>
                  <a:pt x="3623169" y="3759893"/>
                </a:lnTo>
                <a:lnTo>
                  <a:pt x="0" y="37598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5"/>
          <p:cNvSpPr txBox="1"/>
          <p:nvPr/>
        </p:nvSpPr>
        <p:spPr>
          <a:xfrm>
            <a:off x="2304617" y="2107160"/>
            <a:ext cx="13678766" cy="1106805"/>
          </a:xfrm>
          <a:prstGeom prst="rect">
            <a:avLst/>
          </a:prstGeom>
        </p:spPr>
        <p:txBody>
          <a:bodyPr lIns="0" tIns="0" rIns="0" bIns="0" rtlCol="0" anchor="t">
            <a:spAutoFit/>
          </a:bodyPr>
          <a:lstStyle/>
          <a:p>
            <a:pPr algn="ctr">
              <a:lnSpc>
                <a:spcPts val="7200"/>
              </a:lnSpc>
            </a:pPr>
            <a:r>
              <a:rPr lang="en-US" sz="7200" i="1" spc="215">
                <a:solidFill>
                  <a:srgbClr val="C5F4A4"/>
                </a:solidFill>
                <a:latin typeface="Times New Roman Condensed Italics"/>
                <a:ea typeface="Times New Roman Condensed Italics"/>
                <a:cs typeface="Times New Roman Condensed Italics"/>
                <a:sym typeface="Times New Roman Condensed Italics"/>
              </a:rPr>
              <a:t>Get to know our team </a:t>
            </a:r>
          </a:p>
        </p:txBody>
      </p:sp>
      <p:pic>
        <p:nvPicPr>
          <p:cNvPr id="29" name="Picture 28">
            <a:extLst>
              <a:ext uri="{FF2B5EF4-FFF2-40B4-BE49-F238E27FC236}">
                <a16:creationId xmlns:a16="http://schemas.microsoft.com/office/drawing/2014/main" id="{1CE9FC9F-4732-6D52-A018-9D7A9B3559D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91404" y="3770494"/>
            <a:ext cx="2740280" cy="3407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74658" y="555337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2" name="Group 12"/>
          <p:cNvGrpSpPr/>
          <p:nvPr/>
        </p:nvGrpSpPr>
        <p:grpSpPr>
          <a:xfrm>
            <a:off x="15972039" y="656036"/>
            <a:ext cx="1241303" cy="575606"/>
            <a:chOff x="0" y="0"/>
            <a:chExt cx="326928" cy="151600"/>
          </a:xfrm>
        </p:grpSpPr>
        <p:sp>
          <p:nvSpPr>
            <p:cNvPr id="13" name="Freeform 13"/>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id="14" name="TextBox 14"/>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5" name="Freeform 15"/>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981075" y="2874521"/>
            <a:ext cx="14166687" cy="2678850"/>
          </a:xfrm>
          <a:prstGeom prst="rect">
            <a:avLst/>
          </a:prstGeom>
        </p:spPr>
        <p:txBody>
          <a:bodyPr lIns="0" tIns="0" rIns="0" bIns="0" rtlCol="0" anchor="t">
            <a:spAutoFit/>
          </a:bodyPr>
          <a:lstStyle/>
          <a:p>
            <a:pPr algn="l">
              <a:lnSpc>
                <a:spcPts val="21873"/>
              </a:lnSpc>
            </a:pPr>
            <a:r>
              <a:rPr lang="en-US" sz="15624" b="1">
                <a:solidFill>
                  <a:srgbClr val="17726D"/>
                </a:solidFill>
                <a:latin typeface="Inter Bold"/>
                <a:ea typeface="Inter Bold"/>
                <a:cs typeface="Inter Bold"/>
                <a:sym typeface="Inter Bold"/>
              </a:rPr>
              <a:t>THANK YOU</a:t>
            </a:r>
          </a:p>
        </p:txBody>
      </p:sp>
      <p:sp>
        <p:nvSpPr>
          <p:cNvPr id="17" name="TextBox 17"/>
          <p:cNvSpPr txBox="1"/>
          <p:nvPr/>
        </p:nvSpPr>
        <p:spPr>
          <a:xfrm>
            <a:off x="14344595" y="8862553"/>
            <a:ext cx="2868747" cy="368301"/>
          </a:xfrm>
          <a:prstGeom prst="rect">
            <a:avLst/>
          </a:prstGeom>
        </p:spPr>
        <p:txBody>
          <a:bodyPr lIns="0" tIns="0" rIns="0" bIns="0" rtlCol="0" anchor="t">
            <a:spAutoFit/>
          </a:bodyPr>
          <a:lstStyle/>
          <a:p>
            <a:pPr marL="0" lvl="0" indent="0" algn="r">
              <a:lnSpc>
                <a:spcPts val="3099"/>
              </a:lnSpc>
            </a:pPr>
            <a:r>
              <a:rPr lang="en-US" sz="1999" b="1">
                <a:solidFill>
                  <a:srgbClr val="000000"/>
                </a:solidFill>
                <a:latin typeface="Open Sans Bold"/>
                <a:ea typeface="Open Sans Bold"/>
                <a:cs typeface="Open Sans Bold"/>
                <a:sym typeface="Open Sans Bold"/>
              </a:rPr>
              <a:t>25 OCTOBER 2024</a:t>
            </a:r>
          </a:p>
        </p:txBody>
      </p:sp>
      <p:sp>
        <p:nvSpPr>
          <p:cNvPr id="18" name="TextBox 18"/>
          <p:cNvSpPr txBox="1"/>
          <p:nvPr/>
        </p:nvSpPr>
        <p:spPr>
          <a:xfrm>
            <a:off x="1690843" y="5507968"/>
            <a:ext cx="8069342" cy="481330"/>
          </a:xfrm>
          <a:prstGeom prst="rect">
            <a:avLst/>
          </a:prstGeom>
        </p:spPr>
        <p:txBody>
          <a:bodyPr lIns="0" tIns="0" rIns="0" bIns="0" rtlCol="0" anchor="t">
            <a:spAutoFit/>
          </a:bodyPr>
          <a:lstStyle/>
          <a:p>
            <a:pPr marL="0" lvl="0" indent="0" algn="l">
              <a:lnSpc>
                <a:spcPts val="3919"/>
              </a:lnSpc>
            </a:pPr>
            <a:r>
              <a:rPr lang="en-US" sz="2799" b="1" spc="207">
                <a:solidFill>
                  <a:srgbClr val="000000"/>
                </a:solidFill>
                <a:latin typeface="Open Sans Semi-Bold"/>
                <a:ea typeface="Open Sans Semi-Bold"/>
                <a:cs typeface="Open Sans Semi-Bold"/>
                <a:sym typeface="Open Sans Semi-Bold"/>
              </a:rPr>
              <a:t>FOR YOUR NICE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37101" y="4421381"/>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1979517" y="0"/>
            <a:ext cx="6308483" cy="10287000"/>
            <a:chOff x="0" y="0"/>
            <a:chExt cx="1661493" cy="2709333"/>
          </a:xfrm>
        </p:grpSpPr>
        <p:sp>
          <p:nvSpPr>
            <p:cNvPr id="6" name="Freeform 6"/>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sp>
        <p:sp>
          <p:nvSpPr>
            <p:cNvPr id="7" name="TextBox 7"/>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4598501" y="4663928"/>
            <a:ext cx="2660799" cy="26607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8295223" y="418609"/>
            <a:ext cx="8964077" cy="2785117"/>
            <a:chOff x="0" y="0"/>
            <a:chExt cx="11952103" cy="3713490"/>
          </a:xfrm>
        </p:grpSpPr>
        <p:pic>
          <p:nvPicPr>
            <p:cNvPr id="12" name="Picture 12"/>
            <p:cNvPicPr>
              <a:picLocks noChangeAspect="1"/>
            </p:cNvPicPr>
            <p:nvPr/>
          </p:nvPicPr>
          <p:blipFill>
            <a:blip r:embed="rId2"/>
            <a:srcRect t="56854" r="14633" b="3335"/>
            <a:stretch>
              <a:fillRect/>
            </a:stretch>
          </p:blipFill>
          <p:spPr>
            <a:xfrm>
              <a:off x="0" y="0"/>
              <a:ext cx="11952103" cy="3713490"/>
            </a:xfrm>
            <a:prstGeom prst="rect">
              <a:avLst/>
            </a:prstGeom>
          </p:spPr>
        </p:pic>
      </p:grpSp>
      <p:grpSp>
        <p:nvGrpSpPr>
          <p:cNvPr id="13" name="Group 13"/>
          <p:cNvGrpSpPr/>
          <p:nvPr/>
        </p:nvGrpSpPr>
        <p:grpSpPr>
          <a:xfrm>
            <a:off x="844489" y="3203727"/>
            <a:ext cx="969409" cy="986123"/>
            <a:chOff x="0" y="0"/>
            <a:chExt cx="812800" cy="826814"/>
          </a:xfrm>
        </p:grpSpPr>
        <p:sp>
          <p:nvSpPr>
            <p:cNvPr id="14" name="Freeform 14"/>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5" name="TextBox 15"/>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01</a:t>
              </a:r>
            </a:p>
          </p:txBody>
        </p:sp>
      </p:grpSp>
      <p:grpSp>
        <p:nvGrpSpPr>
          <p:cNvPr id="16" name="Group 16"/>
          <p:cNvGrpSpPr/>
          <p:nvPr/>
        </p:nvGrpSpPr>
        <p:grpSpPr>
          <a:xfrm>
            <a:off x="6185626" y="3203727"/>
            <a:ext cx="969409" cy="986123"/>
            <a:chOff x="0" y="0"/>
            <a:chExt cx="812800" cy="826814"/>
          </a:xfrm>
        </p:grpSpPr>
        <p:sp>
          <p:nvSpPr>
            <p:cNvPr id="17" name="Freeform 17"/>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18" name="TextBox 18"/>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06</a:t>
              </a:r>
            </a:p>
          </p:txBody>
        </p:sp>
      </p:grpSp>
      <p:grpSp>
        <p:nvGrpSpPr>
          <p:cNvPr id="19" name="Group 19"/>
          <p:cNvGrpSpPr/>
          <p:nvPr/>
        </p:nvGrpSpPr>
        <p:grpSpPr>
          <a:xfrm>
            <a:off x="844489" y="4515142"/>
            <a:ext cx="969409" cy="986123"/>
            <a:chOff x="0" y="0"/>
            <a:chExt cx="812800" cy="826814"/>
          </a:xfrm>
        </p:grpSpPr>
        <p:sp>
          <p:nvSpPr>
            <p:cNvPr id="20" name="Freeform 20"/>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1" name="TextBox 21"/>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02</a:t>
              </a:r>
            </a:p>
          </p:txBody>
        </p:sp>
      </p:grpSp>
      <p:grpSp>
        <p:nvGrpSpPr>
          <p:cNvPr id="22" name="Group 22"/>
          <p:cNvGrpSpPr/>
          <p:nvPr/>
        </p:nvGrpSpPr>
        <p:grpSpPr>
          <a:xfrm>
            <a:off x="6185626" y="6074712"/>
            <a:ext cx="969409" cy="986123"/>
            <a:chOff x="0" y="0"/>
            <a:chExt cx="812800" cy="826814"/>
          </a:xfrm>
        </p:grpSpPr>
        <p:sp>
          <p:nvSpPr>
            <p:cNvPr id="23" name="Freeform 23"/>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4" name="TextBox 24"/>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08</a:t>
              </a:r>
            </a:p>
          </p:txBody>
        </p:sp>
      </p:grpSp>
      <p:grpSp>
        <p:nvGrpSpPr>
          <p:cNvPr id="25" name="Group 25"/>
          <p:cNvGrpSpPr/>
          <p:nvPr/>
        </p:nvGrpSpPr>
        <p:grpSpPr>
          <a:xfrm>
            <a:off x="844489" y="5939416"/>
            <a:ext cx="969409" cy="986123"/>
            <a:chOff x="0" y="0"/>
            <a:chExt cx="812800" cy="826814"/>
          </a:xfrm>
        </p:grpSpPr>
        <p:sp>
          <p:nvSpPr>
            <p:cNvPr id="26" name="Freeform 26"/>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27" name="TextBox 27"/>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03</a:t>
              </a:r>
            </a:p>
          </p:txBody>
        </p:sp>
      </p:grpSp>
      <p:grpSp>
        <p:nvGrpSpPr>
          <p:cNvPr id="28" name="Group 28"/>
          <p:cNvGrpSpPr/>
          <p:nvPr/>
        </p:nvGrpSpPr>
        <p:grpSpPr>
          <a:xfrm>
            <a:off x="6185626" y="8914673"/>
            <a:ext cx="969409" cy="986123"/>
            <a:chOff x="0" y="0"/>
            <a:chExt cx="812800" cy="826814"/>
          </a:xfrm>
        </p:grpSpPr>
        <p:sp>
          <p:nvSpPr>
            <p:cNvPr id="29"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30" name="TextBox 30"/>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10</a:t>
              </a:r>
            </a:p>
          </p:txBody>
        </p:sp>
      </p:grpSp>
      <p:sp>
        <p:nvSpPr>
          <p:cNvPr id="31" name="AutoShape 31"/>
          <p:cNvSpPr/>
          <p:nvPr/>
        </p:nvSpPr>
        <p:spPr>
          <a:xfrm>
            <a:off x="844489" y="2984652"/>
            <a:ext cx="6008511" cy="0"/>
          </a:xfrm>
          <a:prstGeom prst="line">
            <a:avLst/>
          </a:prstGeom>
          <a:ln w="76200" cap="flat">
            <a:solidFill>
              <a:srgbClr val="EAE4D2"/>
            </a:solidFill>
            <a:prstDash val="solid"/>
            <a:headEnd type="none" w="sm" len="sm"/>
            <a:tailEnd type="none" w="sm" len="sm"/>
          </a:ln>
        </p:spPr>
      </p:sp>
      <p:sp>
        <p:nvSpPr>
          <p:cNvPr id="32" name="TextBox 32"/>
          <p:cNvSpPr txBox="1"/>
          <p:nvPr/>
        </p:nvSpPr>
        <p:spPr>
          <a:xfrm>
            <a:off x="844489" y="817223"/>
            <a:ext cx="7158103" cy="19469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TABLE OF CONTENT</a:t>
            </a:r>
          </a:p>
        </p:txBody>
      </p:sp>
      <p:sp>
        <p:nvSpPr>
          <p:cNvPr id="33" name="TextBox 33"/>
          <p:cNvSpPr txBox="1"/>
          <p:nvPr/>
        </p:nvSpPr>
        <p:spPr>
          <a:xfrm>
            <a:off x="2091095" y="3461838"/>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Motivation</a:t>
            </a:r>
          </a:p>
        </p:txBody>
      </p:sp>
      <p:sp>
        <p:nvSpPr>
          <p:cNvPr id="34" name="TextBox 34"/>
          <p:cNvSpPr txBox="1"/>
          <p:nvPr/>
        </p:nvSpPr>
        <p:spPr>
          <a:xfrm>
            <a:off x="2091095" y="7748511"/>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Working of the project</a:t>
            </a:r>
          </a:p>
        </p:txBody>
      </p:sp>
      <p:sp>
        <p:nvSpPr>
          <p:cNvPr id="35" name="TextBox 35"/>
          <p:cNvSpPr txBox="1"/>
          <p:nvPr/>
        </p:nvSpPr>
        <p:spPr>
          <a:xfrm>
            <a:off x="2091095" y="6033364"/>
            <a:ext cx="3614553" cy="86042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What is Resume Screening</a:t>
            </a:r>
          </a:p>
        </p:txBody>
      </p:sp>
      <p:sp>
        <p:nvSpPr>
          <p:cNvPr id="36" name="TextBox 36"/>
          <p:cNvSpPr txBox="1"/>
          <p:nvPr/>
        </p:nvSpPr>
        <p:spPr>
          <a:xfrm>
            <a:off x="2091095" y="9023350"/>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Concept Map</a:t>
            </a:r>
          </a:p>
        </p:txBody>
      </p:sp>
      <p:sp>
        <p:nvSpPr>
          <p:cNvPr id="37" name="TextBox 37"/>
          <p:cNvSpPr txBox="1"/>
          <p:nvPr/>
        </p:nvSpPr>
        <p:spPr>
          <a:xfrm>
            <a:off x="2091095" y="4773254"/>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Introduction</a:t>
            </a:r>
          </a:p>
        </p:txBody>
      </p:sp>
      <p:sp>
        <p:nvSpPr>
          <p:cNvPr id="38" name="TextBox 38"/>
          <p:cNvSpPr txBox="1"/>
          <p:nvPr/>
        </p:nvSpPr>
        <p:spPr>
          <a:xfrm>
            <a:off x="7631285" y="3357807"/>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Tech Stack</a:t>
            </a:r>
          </a:p>
        </p:txBody>
      </p:sp>
      <p:grpSp>
        <p:nvGrpSpPr>
          <p:cNvPr id="39" name="Group 39"/>
          <p:cNvGrpSpPr/>
          <p:nvPr/>
        </p:nvGrpSpPr>
        <p:grpSpPr>
          <a:xfrm>
            <a:off x="844489" y="7490400"/>
            <a:ext cx="969409" cy="986123"/>
            <a:chOff x="0" y="0"/>
            <a:chExt cx="812800" cy="826814"/>
          </a:xfrm>
        </p:grpSpPr>
        <p:sp>
          <p:nvSpPr>
            <p:cNvPr id="40" name="Freeform 40"/>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41" name="TextBox 41"/>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04</a:t>
              </a:r>
            </a:p>
          </p:txBody>
        </p:sp>
      </p:grpSp>
      <p:grpSp>
        <p:nvGrpSpPr>
          <p:cNvPr id="42" name="Group 42"/>
          <p:cNvGrpSpPr/>
          <p:nvPr/>
        </p:nvGrpSpPr>
        <p:grpSpPr>
          <a:xfrm>
            <a:off x="6185626" y="7518035"/>
            <a:ext cx="969409" cy="986123"/>
            <a:chOff x="0" y="0"/>
            <a:chExt cx="812800" cy="826814"/>
          </a:xfrm>
        </p:grpSpPr>
        <p:sp>
          <p:nvSpPr>
            <p:cNvPr id="43" name="Freeform 43"/>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44" name="TextBox 44"/>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09</a:t>
              </a:r>
            </a:p>
          </p:txBody>
        </p:sp>
      </p:grpSp>
      <p:sp>
        <p:nvSpPr>
          <p:cNvPr id="45" name="TextBox 45"/>
          <p:cNvSpPr txBox="1"/>
          <p:nvPr/>
        </p:nvSpPr>
        <p:spPr>
          <a:xfrm>
            <a:off x="7631285" y="4773254"/>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Analysis</a:t>
            </a:r>
          </a:p>
        </p:txBody>
      </p:sp>
      <p:sp>
        <p:nvSpPr>
          <p:cNvPr id="46" name="TextBox 46"/>
          <p:cNvSpPr txBox="1"/>
          <p:nvPr/>
        </p:nvSpPr>
        <p:spPr>
          <a:xfrm>
            <a:off x="7631285" y="6252439"/>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How does it look</a:t>
            </a:r>
          </a:p>
        </p:txBody>
      </p:sp>
      <p:grpSp>
        <p:nvGrpSpPr>
          <p:cNvPr id="47" name="Group 47"/>
          <p:cNvGrpSpPr/>
          <p:nvPr/>
        </p:nvGrpSpPr>
        <p:grpSpPr>
          <a:xfrm>
            <a:off x="844489" y="8837766"/>
            <a:ext cx="969409" cy="986123"/>
            <a:chOff x="0" y="0"/>
            <a:chExt cx="812800" cy="826814"/>
          </a:xfrm>
        </p:grpSpPr>
        <p:sp>
          <p:nvSpPr>
            <p:cNvPr id="48" name="Freeform 48"/>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49" name="TextBox 49"/>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05</a:t>
              </a:r>
            </a:p>
          </p:txBody>
        </p:sp>
      </p:grpSp>
      <p:grpSp>
        <p:nvGrpSpPr>
          <p:cNvPr id="50" name="Group 50"/>
          <p:cNvGrpSpPr/>
          <p:nvPr/>
        </p:nvGrpSpPr>
        <p:grpSpPr>
          <a:xfrm>
            <a:off x="6185626" y="4650438"/>
            <a:ext cx="969409" cy="986123"/>
            <a:chOff x="0" y="0"/>
            <a:chExt cx="812800" cy="826814"/>
          </a:xfrm>
        </p:grpSpPr>
        <p:sp>
          <p:nvSpPr>
            <p:cNvPr id="51" name="Freeform 51"/>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id="52" name="TextBox 52"/>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07</a:t>
              </a:r>
            </a:p>
          </p:txBody>
        </p:sp>
      </p:grpSp>
      <p:sp>
        <p:nvSpPr>
          <p:cNvPr id="53" name="TextBox 53"/>
          <p:cNvSpPr txBox="1"/>
          <p:nvPr/>
        </p:nvSpPr>
        <p:spPr>
          <a:xfrm>
            <a:off x="7631285" y="7776147"/>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Future Scope</a:t>
            </a:r>
          </a:p>
        </p:txBody>
      </p:sp>
      <p:sp>
        <p:nvSpPr>
          <p:cNvPr id="54" name="TextBox 54"/>
          <p:cNvSpPr txBox="1"/>
          <p:nvPr/>
        </p:nvSpPr>
        <p:spPr>
          <a:xfrm>
            <a:off x="7631285" y="9172785"/>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847724" y="2734708"/>
            <a:ext cx="4351856" cy="0"/>
          </a:xfrm>
          <a:prstGeom prst="line">
            <a:avLst/>
          </a:prstGeom>
          <a:ln w="76200" cap="flat">
            <a:solidFill>
              <a:srgbClr val="EAE4D2"/>
            </a:solidFill>
            <a:prstDash val="solid"/>
            <a:headEnd type="none" w="sm" len="sm"/>
            <a:tailEnd type="none" w="sm" len="sm"/>
          </a:ln>
        </p:spPr>
      </p:sp>
      <p:grpSp>
        <p:nvGrpSpPr>
          <p:cNvPr id="3" name="Group 3"/>
          <p:cNvGrpSpPr/>
          <p:nvPr/>
        </p:nvGrpSpPr>
        <p:grpSpPr>
          <a:xfrm>
            <a:off x="6847724" y="9074812"/>
            <a:ext cx="4176257" cy="909370"/>
            <a:chOff x="0" y="0"/>
            <a:chExt cx="1099919" cy="239505"/>
          </a:xfrm>
        </p:grpSpPr>
        <p:sp>
          <p:nvSpPr>
            <p:cNvPr id="4" name="Freeform 4"/>
            <p:cNvSpPr/>
            <p:nvPr/>
          </p:nvSpPr>
          <p:spPr>
            <a:xfrm>
              <a:off x="0" y="0"/>
              <a:ext cx="1099919" cy="239505"/>
            </a:xfrm>
            <a:custGeom>
              <a:avLst/>
              <a:gdLst/>
              <a:ahLst/>
              <a:cxnLst/>
              <a:rect l="l" t="t" r="r" b="b"/>
              <a:pathLst>
                <a:path w="1099919" h="239505">
                  <a:moveTo>
                    <a:pt x="94543" y="0"/>
                  </a:moveTo>
                  <a:lnTo>
                    <a:pt x="1005376" y="0"/>
                  </a:lnTo>
                  <a:cubicBezTo>
                    <a:pt x="1057591" y="0"/>
                    <a:pt x="1099919" y="42329"/>
                    <a:pt x="1099919" y="94543"/>
                  </a:cubicBezTo>
                  <a:lnTo>
                    <a:pt x="1099919" y="144961"/>
                  </a:lnTo>
                  <a:cubicBezTo>
                    <a:pt x="1099919" y="197176"/>
                    <a:pt x="1057591" y="239505"/>
                    <a:pt x="1005376" y="239505"/>
                  </a:cubicBezTo>
                  <a:lnTo>
                    <a:pt x="94543" y="239505"/>
                  </a:lnTo>
                  <a:cubicBezTo>
                    <a:pt x="42329" y="239505"/>
                    <a:pt x="0" y="197176"/>
                    <a:pt x="0" y="144961"/>
                  </a:cubicBezTo>
                  <a:lnTo>
                    <a:pt x="0" y="94543"/>
                  </a:lnTo>
                  <a:cubicBezTo>
                    <a:pt x="0" y="42329"/>
                    <a:pt x="42329" y="0"/>
                    <a:pt x="94543" y="0"/>
                  </a:cubicBezTo>
                  <a:close/>
                </a:path>
              </a:pathLst>
            </a:custGeom>
            <a:solidFill>
              <a:srgbClr val="17726D"/>
            </a:solidFill>
          </p:spPr>
        </p:sp>
        <p:sp>
          <p:nvSpPr>
            <p:cNvPr id="5" name="TextBox 5"/>
            <p:cNvSpPr txBox="1"/>
            <p:nvPr/>
          </p:nvSpPr>
          <p:spPr>
            <a:xfrm>
              <a:off x="0" y="-38100"/>
              <a:ext cx="1099919" cy="277605"/>
            </a:xfrm>
            <a:prstGeom prst="rect">
              <a:avLst/>
            </a:prstGeom>
          </p:spPr>
          <p:txBody>
            <a:bodyPr lIns="50800" tIns="50800" rIns="50800" bIns="50800" rtlCol="0" anchor="ctr"/>
            <a:lstStyle/>
            <a:p>
              <a:pPr algn="ctr">
                <a:lnSpc>
                  <a:spcPts val="2659"/>
                </a:lnSpc>
              </a:pPr>
              <a:r>
                <a:rPr lang="en-US" sz="1899" b="1">
                  <a:solidFill>
                    <a:srgbClr val="FFFFFF"/>
                  </a:solidFill>
                  <a:latin typeface="Inter Bold"/>
                  <a:ea typeface="Inter Bold"/>
                  <a:cs typeface="Inter Bold"/>
                  <a:sym typeface="Inter Bold"/>
                </a:rPr>
                <a:t>All the best for your placements.</a:t>
              </a:r>
            </a:p>
          </p:txBody>
        </p:sp>
      </p:grpSp>
      <p:grpSp>
        <p:nvGrpSpPr>
          <p:cNvPr id="6" name="Group 6"/>
          <p:cNvGrpSpPr/>
          <p:nvPr/>
        </p:nvGrpSpPr>
        <p:grpSpPr>
          <a:xfrm>
            <a:off x="0" y="0"/>
            <a:ext cx="6605453" cy="10287000"/>
            <a:chOff x="0" y="0"/>
            <a:chExt cx="8807271" cy="13716000"/>
          </a:xfrm>
        </p:grpSpPr>
        <p:grpSp>
          <p:nvGrpSpPr>
            <p:cNvPr id="7" name="Group 7"/>
            <p:cNvGrpSpPr/>
            <p:nvPr/>
          </p:nvGrpSpPr>
          <p:grpSpPr>
            <a:xfrm>
              <a:off x="0" y="0"/>
              <a:ext cx="8411311" cy="13716000"/>
              <a:chOff x="0" y="0"/>
              <a:chExt cx="1661493" cy="2709333"/>
            </a:xfrm>
          </p:grpSpPr>
          <p:sp>
            <p:nvSpPr>
              <p:cNvPr id="8" name="Freeform 8"/>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sp>
          <p:sp>
            <p:nvSpPr>
              <p:cNvPr id="9" name="TextBox 9"/>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10" name="Group 10"/>
            <p:cNvGrpSpPr>
              <a:grpSpLocks noChangeAspect="1"/>
            </p:cNvGrpSpPr>
            <p:nvPr/>
          </p:nvGrpSpPr>
          <p:grpSpPr>
            <a:xfrm>
              <a:off x="0" y="2598527"/>
              <a:ext cx="8807271" cy="8807236"/>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r="-38888"/>
                </a:stretch>
              </a:blipFill>
            </p:spPr>
          </p:sp>
        </p:grpSp>
        <p:sp>
          <p:nvSpPr>
            <p:cNvPr id="12" name="Freeform 12"/>
            <p:cNvSpPr/>
            <p:nvPr/>
          </p:nvSpPr>
          <p:spPr>
            <a:xfrm>
              <a:off x="739605" y="1840337"/>
              <a:ext cx="1585568" cy="1516380"/>
            </a:xfrm>
            <a:custGeom>
              <a:avLst/>
              <a:gdLst/>
              <a:ahLst/>
              <a:cxnLst/>
              <a:rect l="l" t="t" r="r" b="b"/>
              <a:pathLst>
                <a:path w="1585568" h="1516380">
                  <a:moveTo>
                    <a:pt x="0" y="0"/>
                  </a:moveTo>
                  <a:lnTo>
                    <a:pt x="1585569" y="0"/>
                  </a:lnTo>
                  <a:lnTo>
                    <a:pt x="1585569" y="1516380"/>
                  </a:lnTo>
                  <a:lnTo>
                    <a:pt x="0" y="151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371600" y="11842213"/>
              <a:ext cx="953574" cy="95357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sp>
        <p:nvSpPr>
          <p:cNvPr id="16" name="TextBox 16"/>
          <p:cNvSpPr txBox="1"/>
          <p:nvPr/>
        </p:nvSpPr>
        <p:spPr>
          <a:xfrm>
            <a:off x="6847724" y="794718"/>
            <a:ext cx="8168199"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MOTIVATION</a:t>
            </a:r>
          </a:p>
        </p:txBody>
      </p:sp>
      <p:sp>
        <p:nvSpPr>
          <p:cNvPr id="17" name="TextBox 17"/>
          <p:cNvSpPr txBox="1"/>
          <p:nvPr/>
        </p:nvSpPr>
        <p:spPr>
          <a:xfrm>
            <a:off x="6847724" y="1909843"/>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WHAT MOTIVATED US?</a:t>
            </a:r>
          </a:p>
        </p:txBody>
      </p:sp>
      <p:grpSp>
        <p:nvGrpSpPr>
          <p:cNvPr id="18" name="Group 18"/>
          <p:cNvGrpSpPr/>
          <p:nvPr/>
        </p:nvGrpSpPr>
        <p:grpSpPr>
          <a:xfrm>
            <a:off x="14871011" y="6031106"/>
            <a:ext cx="5402508" cy="540250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1" name="TextBox 21"/>
          <p:cNvSpPr txBox="1"/>
          <p:nvPr/>
        </p:nvSpPr>
        <p:spPr>
          <a:xfrm>
            <a:off x="6847724" y="2831181"/>
            <a:ext cx="11129794" cy="6043606"/>
          </a:xfrm>
          <a:prstGeom prst="rect">
            <a:avLst/>
          </a:prstGeom>
        </p:spPr>
        <p:txBody>
          <a:bodyPr lIns="0" tIns="0" rIns="0" bIns="0" rtlCol="0" anchor="t">
            <a:spAutoFit/>
          </a:bodyPr>
          <a:lstStyle/>
          <a:p>
            <a:pPr algn="just">
              <a:lnSpc>
                <a:spcPts val="4832"/>
              </a:lnSpc>
            </a:pPr>
            <a:r>
              <a:rPr lang="en-US" sz="2745" b="1" spc="109">
                <a:solidFill>
                  <a:srgbClr val="000000"/>
                </a:solidFill>
                <a:latin typeface="Open Sans Bold"/>
                <a:ea typeface="Open Sans Bold"/>
                <a:cs typeface="Open Sans Bold"/>
                <a:sym typeface="Open Sans Bold"/>
              </a:rPr>
              <a:t>Empowering Users</a:t>
            </a:r>
            <a:r>
              <a:rPr lang="en-US" sz="2745" spc="109">
                <a:solidFill>
                  <a:srgbClr val="000000"/>
                </a:solidFill>
                <a:latin typeface="Open Sans"/>
                <a:ea typeface="Open Sans"/>
                <a:cs typeface="Open Sans"/>
                <a:sym typeface="Open Sans"/>
              </a:rPr>
              <a:t>: Our app empowers individuals by scanning and categorizing skills from their uploaded resumes, guiding them to roles that best match their category. This streamlines the job application process, reducing effort and time by minimizing unnecessary form filling.</a:t>
            </a:r>
          </a:p>
          <a:p>
            <a:pPr marL="0" lvl="0" indent="0" algn="just">
              <a:lnSpc>
                <a:spcPts val="4832"/>
              </a:lnSpc>
            </a:pPr>
            <a:r>
              <a:rPr lang="en-US" sz="2745" b="1" spc="109">
                <a:solidFill>
                  <a:srgbClr val="000000"/>
                </a:solidFill>
                <a:latin typeface="Open Sans Bold"/>
                <a:ea typeface="Open Sans Bold"/>
                <a:cs typeface="Open Sans Bold"/>
                <a:sym typeface="Open Sans Bold"/>
              </a:rPr>
              <a:t>Fostering Career Growth</a:t>
            </a:r>
            <a:r>
              <a:rPr lang="en-US" sz="2745" spc="109">
                <a:solidFill>
                  <a:srgbClr val="000000"/>
                </a:solidFill>
                <a:latin typeface="Open Sans"/>
                <a:ea typeface="Open Sans"/>
                <a:cs typeface="Open Sans"/>
                <a:sym typeface="Open Sans"/>
              </a:rPr>
              <a:t>: We believe that a well-crafted resume is the key to unlocking new career opportunities. Our app is designed to support users in their professional growth journey, whether they are seeking a career change, promotion, or new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757868"/>
            <a:ext cx="18288000" cy="4529132"/>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4"/>
            <p:cNvSpPr txBox="1"/>
            <p:nvPr/>
          </p:nvSpPr>
          <p:spPr>
            <a:xfrm>
              <a:off x="0" y="-47625"/>
              <a:ext cx="4816593" cy="1240483"/>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20255" y="3426988"/>
            <a:ext cx="6420343" cy="4553702"/>
            <a:chOff x="0" y="0"/>
            <a:chExt cx="8560457" cy="6071602"/>
          </a:xfrm>
        </p:grpSpPr>
        <p:pic>
          <p:nvPicPr>
            <p:cNvPr id="6" name="Picture 6"/>
            <p:cNvPicPr>
              <a:picLocks noChangeAspect="1"/>
            </p:cNvPicPr>
            <p:nvPr/>
          </p:nvPicPr>
          <p:blipFill>
            <a:blip r:embed="rId2"/>
            <a:srcRect t="2170" b="2170"/>
            <a:stretch>
              <a:fillRect/>
            </a:stretch>
          </p:blipFill>
          <p:spPr>
            <a:xfrm>
              <a:off x="0" y="0"/>
              <a:ext cx="8560457" cy="6071602"/>
            </a:xfrm>
            <a:prstGeom prst="rect">
              <a:avLst/>
            </a:prstGeom>
          </p:spPr>
        </p:pic>
      </p:grpSp>
      <p:grpSp>
        <p:nvGrpSpPr>
          <p:cNvPr id="7" name="Group 7"/>
          <p:cNvGrpSpPr/>
          <p:nvPr/>
        </p:nvGrpSpPr>
        <p:grpSpPr>
          <a:xfrm>
            <a:off x="15853048" y="-912528"/>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0" name="Group 10"/>
          <p:cNvGrpSpPr/>
          <p:nvPr/>
        </p:nvGrpSpPr>
        <p:grpSpPr>
          <a:xfrm>
            <a:off x="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EAE4D2"/>
            </a:solidFill>
          </p:spPr>
        </p:sp>
        <p:sp>
          <p:nvSpPr>
            <p:cNvPr id="12" name="TextBox 12"/>
            <p:cNvSpPr txBox="1"/>
            <p:nvPr/>
          </p:nvSpPr>
          <p:spPr>
            <a:xfrm>
              <a:off x="0" y="-47625"/>
              <a:ext cx="270933" cy="318558"/>
            </a:xfrm>
            <a:prstGeom prst="rect">
              <a:avLst/>
            </a:prstGeom>
          </p:spPr>
          <p:txBody>
            <a:bodyPr lIns="50800" tIns="50800" rIns="50800" bIns="50800" rtlCol="0" anchor="ctr"/>
            <a:lstStyle/>
            <a:p>
              <a:pPr algn="ctr">
                <a:lnSpc>
                  <a:spcPts val="2479"/>
                </a:lnSpc>
              </a:pPr>
              <a:endParaRPr/>
            </a:p>
          </p:txBody>
        </p:sp>
      </p:grpSp>
      <p:sp>
        <p:nvSpPr>
          <p:cNvPr id="13" name="TextBox 13"/>
          <p:cNvSpPr txBox="1"/>
          <p:nvPr/>
        </p:nvSpPr>
        <p:spPr>
          <a:xfrm>
            <a:off x="6583443" y="712470"/>
            <a:ext cx="10835815" cy="708661"/>
          </a:xfrm>
          <a:prstGeom prst="rect">
            <a:avLst/>
          </a:prstGeom>
        </p:spPr>
        <p:txBody>
          <a:bodyPr lIns="0" tIns="0" rIns="0" bIns="0" rtlCol="0" anchor="t">
            <a:spAutoFit/>
          </a:bodyPr>
          <a:lstStyle/>
          <a:p>
            <a:pPr algn="l">
              <a:lnSpc>
                <a:spcPts val="5460"/>
              </a:lnSpc>
            </a:pPr>
            <a:r>
              <a:rPr lang="en-US" sz="5200" b="1">
                <a:solidFill>
                  <a:srgbClr val="17726D"/>
                </a:solidFill>
                <a:latin typeface="Inter Bold"/>
                <a:ea typeface="Inter Bold"/>
                <a:cs typeface="Inter Bold"/>
                <a:sym typeface="Inter Bold"/>
              </a:rPr>
              <a:t>INTRODUCTION</a:t>
            </a:r>
          </a:p>
        </p:txBody>
      </p:sp>
      <p:sp>
        <p:nvSpPr>
          <p:cNvPr id="14" name="TextBox 14"/>
          <p:cNvSpPr txBox="1"/>
          <p:nvPr/>
        </p:nvSpPr>
        <p:spPr>
          <a:xfrm>
            <a:off x="6583443" y="2364247"/>
            <a:ext cx="11911913" cy="986155"/>
          </a:xfrm>
          <a:prstGeom prst="rect">
            <a:avLst/>
          </a:prstGeom>
        </p:spPr>
        <p:txBody>
          <a:bodyPr lIns="0" tIns="0" rIns="0" bIns="0" rtlCol="0" anchor="t">
            <a:spAutoFit/>
          </a:bodyPr>
          <a:lstStyle/>
          <a:p>
            <a:pPr algn="l">
              <a:lnSpc>
                <a:spcPts val="3919"/>
              </a:lnSpc>
            </a:pPr>
            <a:r>
              <a:rPr lang="en-US" sz="2799" b="1" spc="139">
                <a:solidFill>
                  <a:srgbClr val="17726D"/>
                </a:solidFill>
                <a:latin typeface="Inter Ultra-Bold"/>
                <a:ea typeface="Inter Ultra-Bold"/>
                <a:cs typeface="Inter Ultra-Bold"/>
                <a:sym typeface="Inter Ultra-Bold"/>
              </a:rPr>
              <a:t>RESEARCHED SEMANTIC MATCHING ALGORITHMS FOR JOB DESCRIPTIONS AND RESUMES:</a:t>
            </a:r>
          </a:p>
        </p:txBody>
      </p:sp>
      <p:sp>
        <p:nvSpPr>
          <p:cNvPr id="15" name="TextBox 15"/>
          <p:cNvSpPr txBox="1"/>
          <p:nvPr/>
        </p:nvSpPr>
        <p:spPr>
          <a:xfrm>
            <a:off x="6583443" y="6215068"/>
            <a:ext cx="11421198" cy="986155"/>
          </a:xfrm>
          <a:prstGeom prst="rect">
            <a:avLst/>
          </a:prstGeom>
        </p:spPr>
        <p:txBody>
          <a:bodyPr lIns="0" tIns="0" rIns="0" bIns="0" rtlCol="0" anchor="t">
            <a:spAutoFit/>
          </a:bodyPr>
          <a:lstStyle/>
          <a:p>
            <a:pPr algn="l">
              <a:lnSpc>
                <a:spcPts val="3919"/>
              </a:lnSpc>
            </a:pPr>
            <a:r>
              <a:rPr lang="en-US" sz="2799" b="1" spc="139">
                <a:solidFill>
                  <a:srgbClr val="FFFFFF"/>
                </a:solidFill>
                <a:latin typeface="Inter Ultra-Bold"/>
                <a:ea typeface="Inter Ultra-Bold"/>
                <a:cs typeface="Inter Ultra-Bold"/>
                <a:sym typeface="Inter Ultra-Bold"/>
              </a:rPr>
              <a:t>UTILIZED NATURAL LANGUAGE PROCESSING (NLP) FOR SKILL MATCHING IN RESUMES:</a:t>
            </a:r>
          </a:p>
        </p:txBody>
      </p:sp>
      <p:sp>
        <p:nvSpPr>
          <p:cNvPr id="16" name="TextBox 16"/>
          <p:cNvSpPr txBox="1"/>
          <p:nvPr/>
        </p:nvSpPr>
        <p:spPr>
          <a:xfrm>
            <a:off x="6583443" y="1641036"/>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ABOUT OUR SURVEYS AND LEARNINGS</a:t>
            </a:r>
          </a:p>
        </p:txBody>
      </p:sp>
      <p:sp>
        <p:nvSpPr>
          <p:cNvPr id="17" name="TextBox 17"/>
          <p:cNvSpPr txBox="1"/>
          <p:nvPr/>
        </p:nvSpPr>
        <p:spPr>
          <a:xfrm>
            <a:off x="6583443" y="3617102"/>
            <a:ext cx="11488316" cy="2086737"/>
          </a:xfrm>
          <a:prstGeom prst="rect">
            <a:avLst/>
          </a:prstGeom>
        </p:spPr>
        <p:txBody>
          <a:bodyPr lIns="0" tIns="0" rIns="0" bIns="0" rtlCol="0" anchor="t">
            <a:spAutoFit/>
          </a:bodyPr>
          <a:lstStyle/>
          <a:p>
            <a:pPr marL="0" lvl="0" indent="0" algn="just">
              <a:lnSpc>
                <a:spcPts val="4224"/>
              </a:lnSpc>
            </a:pPr>
            <a:r>
              <a:rPr lang="en-US" sz="2400" spc="96">
                <a:solidFill>
                  <a:srgbClr val="000000"/>
                </a:solidFill>
                <a:latin typeface="Open Sans"/>
                <a:ea typeface="Open Sans"/>
                <a:cs typeface="Open Sans"/>
                <a:sym typeface="Open Sans"/>
              </a:rPr>
              <a:t>Learnt machine learning and model training to semantic matching between resumes and job descriptions. Explored how AI-driven algorithms can analyze the content, identify key terms and phrases, and calculate match scores to evaluate candidate suitability for particular roles.</a:t>
            </a:r>
          </a:p>
        </p:txBody>
      </p:sp>
      <p:sp>
        <p:nvSpPr>
          <p:cNvPr id="18" name="TextBox 18"/>
          <p:cNvSpPr txBox="1"/>
          <p:nvPr/>
        </p:nvSpPr>
        <p:spPr>
          <a:xfrm>
            <a:off x="6583443" y="7334573"/>
            <a:ext cx="11488316" cy="1553337"/>
          </a:xfrm>
          <a:prstGeom prst="rect">
            <a:avLst/>
          </a:prstGeom>
        </p:spPr>
        <p:txBody>
          <a:bodyPr lIns="0" tIns="0" rIns="0" bIns="0" rtlCol="0" anchor="t">
            <a:spAutoFit/>
          </a:bodyPr>
          <a:lstStyle/>
          <a:p>
            <a:pPr marL="0" lvl="0" indent="0" algn="just">
              <a:lnSpc>
                <a:spcPts val="4224"/>
              </a:lnSpc>
            </a:pPr>
            <a:r>
              <a:rPr lang="en-US" sz="2400" spc="96">
                <a:solidFill>
                  <a:srgbClr val="FFFFFF"/>
                </a:solidFill>
                <a:latin typeface="Open Sans"/>
                <a:ea typeface="Open Sans"/>
                <a:cs typeface="Open Sans"/>
                <a:sym typeface="Open Sans"/>
              </a:rPr>
              <a:t>Applied NLP techniques to compare the skills listed in resumes with predefined skill categories. This enables the system to recommend the most suitable job roles based on the user’s qualifications and expertise.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0195" y="0"/>
            <a:ext cx="5017805" cy="10287000"/>
            <a:chOff x="0" y="0"/>
            <a:chExt cx="1321562" cy="2709333"/>
          </a:xfrm>
        </p:grpSpPr>
        <p:sp>
          <p:nvSpPr>
            <p:cNvPr id="3" name="Freeform 3"/>
            <p:cNvSpPr/>
            <p:nvPr/>
          </p:nvSpPr>
          <p:spPr>
            <a:xfrm>
              <a:off x="0" y="0"/>
              <a:ext cx="1321562" cy="2709333"/>
            </a:xfrm>
            <a:custGeom>
              <a:avLst/>
              <a:gdLst/>
              <a:ahLst/>
              <a:cxnLst/>
              <a:rect l="l" t="t" r="r" b="b"/>
              <a:pathLst>
                <a:path w="1321562" h="2709333">
                  <a:moveTo>
                    <a:pt x="0" y="0"/>
                  </a:moveTo>
                  <a:lnTo>
                    <a:pt x="1321562" y="0"/>
                  </a:lnTo>
                  <a:lnTo>
                    <a:pt x="1321562" y="2709333"/>
                  </a:lnTo>
                  <a:lnTo>
                    <a:pt x="0" y="2709333"/>
                  </a:lnTo>
                  <a:close/>
                </a:path>
              </a:pathLst>
            </a:custGeom>
            <a:solidFill>
              <a:srgbClr val="17726D"/>
            </a:solidFill>
          </p:spPr>
        </p:sp>
        <p:sp>
          <p:nvSpPr>
            <p:cNvPr id="4" name="TextBox 4"/>
            <p:cNvSpPr txBox="1"/>
            <p:nvPr/>
          </p:nvSpPr>
          <p:spPr>
            <a:xfrm>
              <a:off x="0" y="-47625"/>
              <a:ext cx="1321562"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259300" y="9151339"/>
            <a:ext cx="1028700" cy="1135661"/>
            <a:chOff x="0" y="0"/>
            <a:chExt cx="270933" cy="299104"/>
          </a:xfrm>
        </p:grpSpPr>
        <p:sp>
          <p:nvSpPr>
            <p:cNvPr id="6" name="Freeform 6"/>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7" name="TextBox 7"/>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866642" y="0"/>
            <a:ext cx="1028700" cy="1135661"/>
            <a:chOff x="0" y="0"/>
            <a:chExt cx="270933" cy="299104"/>
          </a:xfrm>
        </p:grpSpPr>
        <p:sp>
          <p:nvSpPr>
            <p:cNvPr id="9" name="Freeform 9"/>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0" name="TextBox 10"/>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3268930" y="-1565593"/>
            <a:ext cx="5402508" cy="540250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TextBox 14"/>
          <p:cNvSpPr txBox="1"/>
          <p:nvPr/>
        </p:nvSpPr>
        <p:spPr>
          <a:xfrm>
            <a:off x="455569" y="914405"/>
            <a:ext cx="10061898" cy="1813560"/>
          </a:xfrm>
          <a:prstGeom prst="rect">
            <a:avLst/>
          </a:prstGeom>
        </p:spPr>
        <p:txBody>
          <a:bodyPr lIns="0" tIns="0" rIns="0" bIns="0" rtlCol="0" anchor="t">
            <a:spAutoFit/>
          </a:bodyPr>
          <a:lstStyle/>
          <a:p>
            <a:pPr algn="l">
              <a:lnSpc>
                <a:spcPts val="7035"/>
              </a:lnSpc>
            </a:pPr>
            <a:r>
              <a:rPr lang="en-US" sz="6700" b="1">
                <a:solidFill>
                  <a:srgbClr val="17726D"/>
                </a:solidFill>
                <a:latin typeface="Inter Bold"/>
                <a:ea typeface="Inter Bold"/>
                <a:cs typeface="Inter Bold"/>
                <a:sym typeface="Inter Bold"/>
              </a:rPr>
              <a:t>WHAT IS RESUME SCREENING</a:t>
            </a:r>
          </a:p>
        </p:txBody>
      </p:sp>
      <p:grpSp>
        <p:nvGrpSpPr>
          <p:cNvPr id="16" name="Group 16"/>
          <p:cNvGrpSpPr/>
          <p:nvPr/>
        </p:nvGrpSpPr>
        <p:grpSpPr>
          <a:xfrm>
            <a:off x="9926367" y="671110"/>
            <a:ext cx="715180" cy="71518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9" name="Freeform 19"/>
          <p:cNvSpPr/>
          <p:nvPr/>
        </p:nvSpPr>
        <p:spPr>
          <a:xfrm>
            <a:off x="7421359" y="2447370"/>
            <a:ext cx="11440445" cy="6009331"/>
          </a:xfrm>
          <a:custGeom>
            <a:avLst/>
            <a:gdLst/>
            <a:ahLst/>
            <a:cxnLst/>
            <a:rect l="l" t="t" r="r" b="b"/>
            <a:pathLst>
              <a:path w="12020078" h="6221372">
                <a:moveTo>
                  <a:pt x="0" y="0"/>
                </a:moveTo>
                <a:lnTo>
                  <a:pt x="12020078" y="0"/>
                </a:lnTo>
                <a:lnTo>
                  <a:pt x="12020078" y="6221371"/>
                </a:lnTo>
                <a:lnTo>
                  <a:pt x="0" y="6221371"/>
                </a:lnTo>
                <a:lnTo>
                  <a:pt x="0" y="0"/>
                </a:lnTo>
                <a:close/>
              </a:path>
            </a:pathLst>
          </a:custGeom>
          <a:blipFill>
            <a:blip r:embed="rId2"/>
            <a:stretch>
              <a:fillRect b="-723"/>
            </a:stretch>
          </a:blipFill>
        </p:spPr>
      </p:sp>
      <p:sp>
        <p:nvSpPr>
          <p:cNvPr id="21" name="TextBox 21"/>
          <p:cNvSpPr txBox="1"/>
          <p:nvPr/>
        </p:nvSpPr>
        <p:spPr>
          <a:xfrm>
            <a:off x="304801" y="2971261"/>
            <a:ext cx="5924281" cy="4961551"/>
          </a:xfrm>
          <a:prstGeom prst="rect">
            <a:avLst/>
          </a:prstGeom>
        </p:spPr>
        <p:txBody>
          <a:bodyPr wrap="square" lIns="0" tIns="0" rIns="0" bIns="0" rtlCol="0" anchor="t">
            <a:spAutoFit/>
          </a:bodyPr>
          <a:lstStyle/>
          <a:p>
            <a:pPr marL="0" lvl="0" indent="0" algn="just">
              <a:lnSpc>
                <a:spcPts val="4874"/>
              </a:lnSpc>
            </a:pPr>
            <a:endParaRPr lang="en-US" sz="2769" spc="110" dirty="0">
              <a:solidFill>
                <a:srgbClr val="000000"/>
              </a:solidFill>
              <a:latin typeface="Open Sans"/>
              <a:ea typeface="Open Sans"/>
              <a:cs typeface="Open Sans"/>
              <a:sym typeface="Open Sans"/>
            </a:endParaRPr>
          </a:p>
          <a:p>
            <a:pPr marL="0" lvl="0" indent="0" algn="just">
              <a:lnSpc>
                <a:spcPts val="4874"/>
              </a:lnSpc>
            </a:pPr>
            <a:r>
              <a:rPr lang="en-US" sz="2769" spc="110" dirty="0">
                <a:solidFill>
                  <a:srgbClr val="000000"/>
                </a:solidFill>
                <a:latin typeface="Open Sans"/>
                <a:ea typeface="Open Sans"/>
                <a:cs typeface="Open Sans"/>
                <a:sym typeface="Open Sans"/>
              </a:rPr>
              <a:t>Resume screening is the process of determining whether a candidate is qualified for a role based his or her education, experience and other information captured on their resume.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34610" y="0"/>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839945" y="2366247"/>
            <a:ext cx="877649" cy="8776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7" name="TextBox 7"/>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grpSp>
        <p:nvGrpSpPr>
          <p:cNvPr id="8" name="Group 8"/>
          <p:cNvGrpSpPr/>
          <p:nvPr/>
        </p:nvGrpSpPr>
        <p:grpSpPr>
          <a:xfrm>
            <a:off x="839945" y="5673291"/>
            <a:ext cx="877649" cy="8776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0" name="TextBox 10"/>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grpSp>
        <p:nvGrpSpPr>
          <p:cNvPr id="11" name="Group 11"/>
          <p:cNvGrpSpPr/>
          <p:nvPr/>
        </p:nvGrpSpPr>
        <p:grpSpPr>
          <a:xfrm>
            <a:off x="9971038" y="2366247"/>
            <a:ext cx="877649" cy="87764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3" name="TextBox 13"/>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03</a:t>
              </a:r>
            </a:p>
          </p:txBody>
        </p:sp>
      </p:grpSp>
      <p:grpSp>
        <p:nvGrpSpPr>
          <p:cNvPr id="14" name="Group 14"/>
          <p:cNvGrpSpPr/>
          <p:nvPr/>
        </p:nvGrpSpPr>
        <p:grpSpPr>
          <a:xfrm>
            <a:off x="17400866" y="0"/>
            <a:ext cx="863406" cy="1914819"/>
            <a:chOff x="0" y="0"/>
            <a:chExt cx="227399" cy="504314"/>
          </a:xfrm>
        </p:grpSpPr>
        <p:sp>
          <p:nvSpPr>
            <p:cNvPr id="15" name="Freeform 15"/>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sp>
        <p:sp>
          <p:nvSpPr>
            <p:cNvPr id="16" name="TextBox 16"/>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7" name="Group 17"/>
          <p:cNvGrpSpPr/>
          <p:nvPr/>
        </p:nvGrpSpPr>
        <p:grpSpPr>
          <a:xfrm>
            <a:off x="-1061650" y="8036778"/>
            <a:ext cx="3803190" cy="380319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0" name="Group 20"/>
          <p:cNvGrpSpPr/>
          <p:nvPr/>
        </p:nvGrpSpPr>
        <p:grpSpPr>
          <a:xfrm>
            <a:off x="0" y="10094695"/>
            <a:ext cx="18264272" cy="192305"/>
            <a:chOff x="0" y="0"/>
            <a:chExt cx="4810343" cy="50648"/>
          </a:xfrm>
        </p:grpSpPr>
        <p:sp>
          <p:nvSpPr>
            <p:cNvPr id="21" name="Freeform 21"/>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sp>
        <p:sp>
          <p:nvSpPr>
            <p:cNvPr id="22" name="TextBox 22"/>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sp>
        <p:nvSpPr>
          <p:cNvPr id="23" name="TextBox 23"/>
          <p:cNvSpPr txBox="1"/>
          <p:nvPr/>
        </p:nvSpPr>
        <p:spPr>
          <a:xfrm>
            <a:off x="839945" y="552744"/>
            <a:ext cx="13198608"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WORKING OF THE PROJECT</a:t>
            </a:r>
          </a:p>
        </p:txBody>
      </p:sp>
      <p:sp>
        <p:nvSpPr>
          <p:cNvPr id="24" name="TextBox 24"/>
          <p:cNvSpPr txBox="1"/>
          <p:nvPr/>
        </p:nvSpPr>
        <p:spPr>
          <a:xfrm>
            <a:off x="839945" y="1518579"/>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HOW DOES IT WORK?</a:t>
            </a:r>
          </a:p>
        </p:txBody>
      </p:sp>
      <p:sp>
        <p:nvSpPr>
          <p:cNvPr id="25" name="TextBox 25"/>
          <p:cNvSpPr txBox="1"/>
          <p:nvPr/>
        </p:nvSpPr>
        <p:spPr>
          <a:xfrm>
            <a:off x="1925690" y="2544087"/>
            <a:ext cx="4877173"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User Uploads Resume</a:t>
            </a:r>
          </a:p>
        </p:txBody>
      </p:sp>
      <p:sp>
        <p:nvSpPr>
          <p:cNvPr id="26" name="TextBox 26"/>
          <p:cNvSpPr txBox="1"/>
          <p:nvPr/>
        </p:nvSpPr>
        <p:spPr>
          <a:xfrm>
            <a:off x="1925690" y="5874335"/>
            <a:ext cx="4877173"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Data Cleaning</a:t>
            </a:r>
          </a:p>
        </p:txBody>
      </p:sp>
      <p:sp>
        <p:nvSpPr>
          <p:cNvPr id="27" name="TextBox 27"/>
          <p:cNvSpPr txBox="1"/>
          <p:nvPr/>
        </p:nvSpPr>
        <p:spPr>
          <a:xfrm>
            <a:off x="11107943" y="2544087"/>
            <a:ext cx="6724626"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Exploring Categories</a:t>
            </a:r>
          </a:p>
        </p:txBody>
      </p:sp>
      <p:sp>
        <p:nvSpPr>
          <p:cNvPr id="28" name="TextBox 28"/>
          <p:cNvSpPr txBox="1"/>
          <p:nvPr/>
        </p:nvSpPr>
        <p:spPr>
          <a:xfrm>
            <a:off x="1717594" y="3226056"/>
            <a:ext cx="7414542" cy="2303145"/>
          </a:xfrm>
          <a:prstGeom prst="rect">
            <a:avLst/>
          </a:prstGeom>
        </p:spPr>
        <p:txBody>
          <a:bodyPr lIns="0" tIns="0" rIns="0" bIns="0" rtlCol="0" anchor="t">
            <a:spAutoFit/>
          </a:bodyPr>
          <a:lstStyle/>
          <a:p>
            <a:pPr marL="518160" lvl="1" indent="-259080" algn="just">
              <a:lnSpc>
                <a:spcPts val="3720"/>
              </a:lnSpc>
              <a:buFont typeface="Arial"/>
              <a:buChar char="•"/>
            </a:pPr>
            <a:r>
              <a:rPr lang="en-US" sz="2400" b="1">
                <a:solidFill>
                  <a:srgbClr val="000000"/>
                </a:solidFill>
                <a:latin typeface="Open Sans Bold"/>
                <a:ea typeface="Open Sans Bold"/>
                <a:cs typeface="Open Sans Bold"/>
                <a:sym typeface="Open Sans Bold"/>
              </a:rPr>
              <a:t>User Interaction</a:t>
            </a:r>
            <a:r>
              <a:rPr lang="en-US" sz="2400">
                <a:solidFill>
                  <a:srgbClr val="000000"/>
                </a:solidFill>
                <a:latin typeface="Open Sans"/>
                <a:ea typeface="Open Sans"/>
                <a:cs typeface="Open Sans"/>
                <a:sym typeface="Open Sans"/>
              </a:rPr>
              <a:t>: The user starts by uploading their resume through the application's interface.</a:t>
            </a:r>
          </a:p>
          <a:p>
            <a:pPr marL="518160" lvl="1" indent="-259080" algn="just">
              <a:lnSpc>
                <a:spcPts val="3720"/>
              </a:lnSpc>
              <a:buFont typeface="Arial"/>
              <a:buChar char="•"/>
            </a:pPr>
            <a:r>
              <a:rPr lang="en-US" sz="2400" b="1">
                <a:solidFill>
                  <a:srgbClr val="000000"/>
                </a:solidFill>
                <a:latin typeface="Open Sans Bold"/>
                <a:ea typeface="Open Sans Bold"/>
                <a:cs typeface="Open Sans Bold"/>
                <a:sym typeface="Open Sans Bold"/>
              </a:rPr>
              <a:t>Resume Parsing</a:t>
            </a:r>
            <a:r>
              <a:rPr lang="en-US" sz="2400">
                <a:solidFill>
                  <a:srgbClr val="000000"/>
                </a:solidFill>
                <a:latin typeface="Open Sans"/>
                <a:ea typeface="Open Sans"/>
                <a:cs typeface="Open Sans"/>
                <a:sym typeface="Open Sans"/>
              </a:rPr>
              <a:t>: The uploaded resume is parsed to extract relevant sections such as </a:t>
            </a:r>
            <a:r>
              <a:rPr lang="en-US" sz="2400" u="sng">
                <a:solidFill>
                  <a:srgbClr val="000000"/>
                </a:solidFill>
                <a:latin typeface="Open Sans"/>
                <a:ea typeface="Open Sans"/>
                <a:cs typeface="Open Sans"/>
                <a:sym typeface="Open Sans"/>
              </a:rPr>
              <a:t>skills.</a:t>
            </a:r>
            <a:r>
              <a:rPr lang="en-US" sz="2400">
                <a:solidFill>
                  <a:srgbClr val="000000"/>
                </a:solidFill>
                <a:latin typeface="Open Sans"/>
                <a:ea typeface="Open Sans"/>
                <a:cs typeface="Open Sans"/>
                <a:sym typeface="Open Sans"/>
              </a:rPr>
              <a:t> </a:t>
            </a:r>
          </a:p>
          <a:p>
            <a:pPr marL="0" lvl="0" indent="0" algn="just">
              <a:lnSpc>
                <a:spcPts val="3720"/>
              </a:lnSpc>
            </a:pPr>
            <a:endParaRPr lang="en-US" sz="2400">
              <a:solidFill>
                <a:srgbClr val="000000"/>
              </a:solidFill>
              <a:latin typeface="Open Sans"/>
              <a:ea typeface="Open Sans"/>
              <a:cs typeface="Open Sans"/>
              <a:sym typeface="Open Sans"/>
            </a:endParaRPr>
          </a:p>
        </p:txBody>
      </p:sp>
      <p:sp>
        <p:nvSpPr>
          <p:cNvPr id="29" name="TextBox 29"/>
          <p:cNvSpPr txBox="1"/>
          <p:nvPr/>
        </p:nvSpPr>
        <p:spPr>
          <a:xfrm>
            <a:off x="1705730" y="6665240"/>
            <a:ext cx="7426406" cy="3236595"/>
          </a:xfrm>
          <a:prstGeom prst="rect">
            <a:avLst/>
          </a:prstGeom>
        </p:spPr>
        <p:txBody>
          <a:bodyPr lIns="0" tIns="0" rIns="0" bIns="0" rtlCol="0" anchor="t">
            <a:spAutoFit/>
          </a:bodyPr>
          <a:lstStyle/>
          <a:p>
            <a:pPr marL="518160" lvl="1" indent="-259080" algn="just">
              <a:lnSpc>
                <a:spcPts val="3720"/>
              </a:lnSpc>
              <a:buFont typeface="Arial"/>
              <a:buChar char="•"/>
            </a:pPr>
            <a:r>
              <a:rPr lang="en-US" sz="2400" b="1">
                <a:solidFill>
                  <a:srgbClr val="000000"/>
                </a:solidFill>
                <a:latin typeface="Open Sans Bold"/>
                <a:ea typeface="Open Sans Bold"/>
                <a:cs typeface="Open Sans Bold"/>
                <a:sym typeface="Open Sans Bold"/>
              </a:rPr>
              <a:t>Remove Noise:</a:t>
            </a:r>
            <a:r>
              <a:rPr lang="en-US" sz="2400">
                <a:solidFill>
                  <a:srgbClr val="000000"/>
                </a:solidFill>
                <a:latin typeface="Open Sans"/>
                <a:ea typeface="Open Sans"/>
                <a:cs typeface="Open Sans"/>
                <a:sym typeface="Open Sans"/>
              </a:rPr>
              <a:t> Any unnecessary or irrelevant text (such as formatting characters, stop words, or extra spaces) is cleaned from the resume.</a:t>
            </a:r>
          </a:p>
          <a:p>
            <a:pPr marL="518160" lvl="1" indent="-259080" algn="just">
              <a:lnSpc>
                <a:spcPts val="3720"/>
              </a:lnSpc>
              <a:buFont typeface="Arial"/>
              <a:buChar char="•"/>
            </a:pPr>
            <a:r>
              <a:rPr lang="en-US" sz="2400" b="1">
                <a:solidFill>
                  <a:srgbClr val="000000"/>
                </a:solidFill>
                <a:latin typeface="Open Sans Bold"/>
                <a:ea typeface="Open Sans Bold"/>
                <a:cs typeface="Open Sans Bold"/>
                <a:sym typeface="Open Sans Bold"/>
              </a:rPr>
              <a:t>Standardization</a:t>
            </a:r>
            <a:r>
              <a:rPr lang="en-US" sz="2400">
                <a:solidFill>
                  <a:srgbClr val="000000"/>
                </a:solidFill>
                <a:latin typeface="Open Sans"/>
                <a:ea typeface="Open Sans"/>
                <a:cs typeface="Open Sans"/>
                <a:sym typeface="Open Sans"/>
              </a:rPr>
              <a:t>: Skills and text are standardized by converting to lowercase and fixing common abbreviations.</a:t>
            </a:r>
          </a:p>
          <a:p>
            <a:pPr marL="0" lvl="0" indent="0" algn="just">
              <a:lnSpc>
                <a:spcPts val="3720"/>
              </a:lnSpc>
            </a:pPr>
            <a:endParaRPr lang="en-US" sz="2400">
              <a:solidFill>
                <a:srgbClr val="000000"/>
              </a:solidFill>
              <a:latin typeface="Open Sans"/>
              <a:ea typeface="Open Sans"/>
              <a:cs typeface="Open Sans"/>
              <a:sym typeface="Open Sans"/>
            </a:endParaRPr>
          </a:p>
        </p:txBody>
      </p:sp>
      <p:sp>
        <p:nvSpPr>
          <p:cNvPr id="30" name="TextBox 30"/>
          <p:cNvSpPr txBox="1"/>
          <p:nvPr/>
        </p:nvSpPr>
        <p:spPr>
          <a:xfrm>
            <a:off x="10256732" y="3414909"/>
            <a:ext cx="7144135" cy="5103495"/>
          </a:xfrm>
          <a:prstGeom prst="rect">
            <a:avLst/>
          </a:prstGeom>
        </p:spPr>
        <p:txBody>
          <a:bodyPr lIns="0" tIns="0" rIns="0" bIns="0" rtlCol="0" anchor="t">
            <a:spAutoFit/>
          </a:bodyPr>
          <a:lstStyle/>
          <a:p>
            <a:pPr marL="518160" lvl="1" indent="-259080" algn="just">
              <a:lnSpc>
                <a:spcPts val="3720"/>
              </a:lnSpc>
              <a:buFont typeface="Arial"/>
              <a:buChar char="•"/>
            </a:pPr>
            <a:r>
              <a:rPr lang="en-US" sz="2400" b="1" dirty="0">
                <a:solidFill>
                  <a:srgbClr val="000000"/>
                </a:solidFill>
                <a:latin typeface="Open Sans Bold"/>
                <a:ea typeface="Open Sans Bold"/>
                <a:cs typeface="Open Sans Bold"/>
                <a:sym typeface="Open Sans Bold"/>
              </a:rPr>
              <a:t>Predefined Skill Categories</a:t>
            </a:r>
            <a:r>
              <a:rPr lang="en-US" sz="2400" dirty="0">
                <a:solidFill>
                  <a:srgbClr val="000000"/>
                </a:solidFill>
                <a:latin typeface="Open Sans"/>
                <a:ea typeface="Open Sans"/>
                <a:cs typeface="Open Sans"/>
                <a:sym typeface="Open Sans"/>
              </a:rPr>
              <a:t>: The system has predefined skill categories (e.g., software development, data science, marketing) with specific skills associated with each.</a:t>
            </a:r>
          </a:p>
          <a:p>
            <a:pPr marL="518160" lvl="1" indent="-259080" algn="just">
              <a:lnSpc>
                <a:spcPts val="3720"/>
              </a:lnSpc>
              <a:buFont typeface="Arial"/>
              <a:buChar char="•"/>
            </a:pPr>
            <a:r>
              <a:rPr lang="en-US" sz="2400" b="1" dirty="0">
                <a:solidFill>
                  <a:srgbClr val="000000"/>
                </a:solidFill>
                <a:latin typeface="Open Sans Bold"/>
                <a:ea typeface="Open Sans Bold"/>
                <a:cs typeface="Open Sans Bold"/>
                <a:sym typeface="Open Sans Bold"/>
              </a:rPr>
              <a:t>Skill Matching:</a:t>
            </a:r>
            <a:r>
              <a:rPr lang="en-US" sz="2400" dirty="0">
                <a:solidFill>
                  <a:srgbClr val="000000"/>
                </a:solidFill>
                <a:latin typeface="Open Sans"/>
                <a:ea typeface="Open Sans"/>
                <a:cs typeface="Open Sans"/>
                <a:sym typeface="Open Sans"/>
              </a:rPr>
              <a:t> The parsed skills from the resume are compared against these predefined categories using NLP techniques like token matching or semantic similarity. This step helps identify which job categories the user’s skills align with.</a:t>
            </a:r>
          </a:p>
          <a:p>
            <a:pPr marL="0" lvl="0" indent="0" algn="just">
              <a:lnSpc>
                <a:spcPts val="3720"/>
              </a:lnSpc>
            </a:pPr>
            <a:endParaRPr lang="en-US" sz="2400" dirty="0">
              <a:solidFill>
                <a:srgbClr val="000000"/>
              </a:solidFill>
              <a:latin typeface="Open Sans"/>
              <a:ea typeface="Open Sans"/>
              <a:cs typeface="Open Sans"/>
              <a:sym typeface="Open Sans"/>
            </a:endParaRPr>
          </a:p>
        </p:txBody>
      </p:sp>
      <p:grpSp>
        <p:nvGrpSpPr>
          <p:cNvPr id="31" name="Group 31"/>
          <p:cNvGrpSpPr/>
          <p:nvPr/>
        </p:nvGrpSpPr>
        <p:grpSpPr>
          <a:xfrm>
            <a:off x="16061539" y="457494"/>
            <a:ext cx="715180" cy="71518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10262" y="0"/>
            <a:ext cx="10569694" cy="10287000"/>
            <a:chOff x="0" y="0"/>
            <a:chExt cx="2783788" cy="2709333"/>
          </a:xfrm>
        </p:grpSpPr>
        <p:sp>
          <p:nvSpPr>
            <p:cNvPr id="3" name="Freeform 3"/>
            <p:cNvSpPr/>
            <p:nvPr/>
          </p:nvSpPr>
          <p:spPr>
            <a:xfrm>
              <a:off x="0" y="0"/>
              <a:ext cx="2783788" cy="2709333"/>
            </a:xfrm>
            <a:custGeom>
              <a:avLst/>
              <a:gdLst/>
              <a:ahLst/>
              <a:cxnLst/>
              <a:rect l="l" t="t" r="r" b="b"/>
              <a:pathLst>
                <a:path w="2783788" h="2709333">
                  <a:moveTo>
                    <a:pt x="0" y="0"/>
                  </a:moveTo>
                  <a:lnTo>
                    <a:pt x="2783788" y="0"/>
                  </a:lnTo>
                  <a:lnTo>
                    <a:pt x="2783788" y="2709333"/>
                  </a:lnTo>
                  <a:lnTo>
                    <a:pt x="0" y="2709333"/>
                  </a:lnTo>
                  <a:close/>
                </a:path>
              </a:pathLst>
            </a:custGeom>
            <a:solidFill>
              <a:srgbClr val="17726D"/>
            </a:solidFill>
          </p:spPr>
        </p:sp>
        <p:sp>
          <p:nvSpPr>
            <p:cNvPr id="4" name="TextBox 4"/>
            <p:cNvSpPr txBox="1"/>
            <p:nvPr/>
          </p:nvSpPr>
          <p:spPr>
            <a:xfrm>
              <a:off x="0" y="-47625"/>
              <a:ext cx="2783788"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8701707" y="1481891"/>
            <a:ext cx="877649" cy="8776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7" name="TextBox 7"/>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06</a:t>
              </a:r>
            </a:p>
          </p:txBody>
        </p:sp>
      </p:grpSp>
      <p:sp>
        <p:nvSpPr>
          <p:cNvPr id="8" name="TextBox 8"/>
          <p:cNvSpPr txBox="1"/>
          <p:nvPr/>
        </p:nvSpPr>
        <p:spPr>
          <a:xfrm>
            <a:off x="9959899" y="1615483"/>
            <a:ext cx="7641844" cy="507365"/>
          </a:xfrm>
          <a:prstGeom prst="rect">
            <a:avLst/>
          </a:prstGeom>
        </p:spPr>
        <p:txBody>
          <a:bodyPr lIns="0" tIns="0" rIns="0" bIns="0" rtlCol="0" anchor="t">
            <a:spAutoFit/>
          </a:bodyPr>
          <a:lstStyle/>
          <a:p>
            <a:pPr algn="l">
              <a:lnSpc>
                <a:spcPts val="4059"/>
              </a:lnSpc>
            </a:pPr>
            <a:r>
              <a:rPr lang="en-US" sz="2899" b="1">
                <a:solidFill>
                  <a:srgbClr val="FFFFFF"/>
                </a:solidFill>
                <a:latin typeface="Inter Bold"/>
                <a:ea typeface="Inter Bold"/>
                <a:cs typeface="Inter Bold"/>
                <a:sym typeface="Inter Bold"/>
              </a:rPr>
              <a:t> Model Training</a:t>
            </a:r>
          </a:p>
        </p:txBody>
      </p:sp>
      <p:sp>
        <p:nvSpPr>
          <p:cNvPr id="9" name="TextBox 9"/>
          <p:cNvSpPr txBox="1"/>
          <p:nvPr/>
        </p:nvSpPr>
        <p:spPr>
          <a:xfrm>
            <a:off x="9774187" y="2522970"/>
            <a:ext cx="7641844" cy="5803900"/>
          </a:xfrm>
          <a:prstGeom prst="rect">
            <a:avLst/>
          </a:prstGeom>
        </p:spPr>
        <p:txBody>
          <a:bodyPr lIns="0" tIns="0" rIns="0" bIns="0" rtlCol="0" anchor="t">
            <a:spAutoFit/>
          </a:bodyPr>
          <a:lstStyle/>
          <a:p>
            <a:pPr marL="539749" lvl="1" indent="-269875" algn="just">
              <a:lnSpc>
                <a:spcPts val="3874"/>
              </a:lnSpc>
              <a:buFont typeface="Arial"/>
              <a:buChar char="•"/>
            </a:pPr>
            <a:r>
              <a:rPr lang="en-US" sz="2499" b="1">
                <a:solidFill>
                  <a:srgbClr val="FFFFFF"/>
                </a:solidFill>
                <a:latin typeface="Open Sans Bold"/>
                <a:ea typeface="Open Sans Bold"/>
                <a:cs typeface="Open Sans Bold"/>
                <a:sym typeface="Open Sans Bold"/>
              </a:rPr>
              <a:t>Training the Model:</a:t>
            </a:r>
            <a:r>
              <a:rPr lang="en-US" sz="2499">
                <a:solidFill>
                  <a:srgbClr val="FFFFFF"/>
                </a:solidFill>
                <a:latin typeface="Open Sans"/>
                <a:ea typeface="Open Sans"/>
                <a:cs typeface="Open Sans"/>
                <a:sym typeface="Open Sans"/>
              </a:rPr>
              <a:t> A machine learning model (e.g., a classification model like Logistic Regression, Decision Trees, or advanced ones like Random Forest, XGBoost) is trained using the vectorized resume data.</a:t>
            </a:r>
          </a:p>
          <a:p>
            <a:pPr marL="539749" lvl="1" indent="-269875" algn="just">
              <a:lnSpc>
                <a:spcPts val="3874"/>
              </a:lnSpc>
              <a:buFont typeface="Arial"/>
              <a:buChar char="•"/>
            </a:pPr>
            <a:r>
              <a:rPr lang="en-US" sz="2499" b="1">
                <a:solidFill>
                  <a:srgbClr val="FFFFFF"/>
                </a:solidFill>
                <a:latin typeface="Open Sans Bold"/>
                <a:ea typeface="Open Sans Bold"/>
                <a:cs typeface="Open Sans Bold"/>
                <a:sym typeface="Open Sans Bold"/>
              </a:rPr>
              <a:t>Optimization:</a:t>
            </a:r>
            <a:r>
              <a:rPr lang="en-US" sz="2499">
                <a:solidFill>
                  <a:srgbClr val="FFFFFF"/>
                </a:solidFill>
                <a:latin typeface="Open Sans"/>
                <a:ea typeface="Open Sans"/>
                <a:cs typeface="Open Sans"/>
                <a:sym typeface="Open Sans"/>
              </a:rPr>
              <a:t> The model is fine-tuned using techniques like hyperparameter optimization to improve its performance. Metrics such as accuracy, precision, and recall are used to evaluate how well the model predicts the correct job category</a:t>
            </a:r>
          </a:p>
          <a:p>
            <a:pPr marL="0" lvl="0" indent="0" algn="just">
              <a:lnSpc>
                <a:spcPts val="3874"/>
              </a:lnSpc>
            </a:pPr>
            <a:endParaRPr lang="en-US" sz="2499">
              <a:solidFill>
                <a:srgbClr val="FFFFFF"/>
              </a:solidFill>
              <a:latin typeface="Open Sans"/>
              <a:ea typeface="Open Sans"/>
              <a:cs typeface="Open Sans"/>
              <a:sym typeface="Open Sans"/>
            </a:endParaRPr>
          </a:p>
        </p:txBody>
      </p:sp>
      <p:grpSp>
        <p:nvGrpSpPr>
          <p:cNvPr id="10" name="Group 10"/>
          <p:cNvGrpSpPr/>
          <p:nvPr/>
        </p:nvGrpSpPr>
        <p:grpSpPr>
          <a:xfrm>
            <a:off x="337488" y="604242"/>
            <a:ext cx="877649" cy="8776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2" name="TextBox 12"/>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04</a:t>
              </a:r>
            </a:p>
          </p:txBody>
        </p:sp>
      </p:grpSp>
      <p:sp>
        <p:nvSpPr>
          <p:cNvPr id="13" name="TextBox 13"/>
          <p:cNvSpPr txBox="1"/>
          <p:nvPr/>
        </p:nvSpPr>
        <p:spPr>
          <a:xfrm>
            <a:off x="1486134" y="759499"/>
            <a:ext cx="4877173"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Data Vectorization</a:t>
            </a:r>
          </a:p>
        </p:txBody>
      </p:sp>
      <p:sp>
        <p:nvSpPr>
          <p:cNvPr id="14" name="TextBox 14"/>
          <p:cNvSpPr txBox="1"/>
          <p:nvPr/>
        </p:nvSpPr>
        <p:spPr>
          <a:xfrm>
            <a:off x="146934" y="1596433"/>
            <a:ext cx="7836447" cy="3913112"/>
          </a:xfrm>
          <a:prstGeom prst="rect">
            <a:avLst/>
          </a:prstGeom>
        </p:spPr>
        <p:txBody>
          <a:bodyPr lIns="0" tIns="0" rIns="0" bIns="0" rtlCol="0" anchor="t">
            <a:spAutoFit/>
          </a:bodyPr>
          <a:lstStyle/>
          <a:p>
            <a:pPr marL="546770" lvl="1" indent="-273385" algn="just">
              <a:lnSpc>
                <a:spcPts val="3925"/>
              </a:lnSpc>
              <a:buFont typeface="Arial"/>
              <a:buChar char="•"/>
            </a:pPr>
            <a:r>
              <a:rPr lang="en-US" sz="2532" b="1">
                <a:solidFill>
                  <a:srgbClr val="000000"/>
                </a:solidFill>
                <a:latin typeface="Open Sans Bold"/>
                <a:ea typeface="Open Sans Bold"/>
                <a:cs typeface="Open Sans Bold"/>
                <a:sym typeface="Open Sans Bold"/>
              </a:rPr>
              <a:t>Text Vectorization:</a:t>
            </a:r>
            <a:r>
              <a:rPr lang="en-US" sz="2532">
                <a:solidFill>
                  <a:srgbClr val="000000"/>
                </a:solidFill>
                <a:latin typeface="Open Sans"/>
                <a:ea typeface="Open Sans"/>
                <a:cs typeface="Open Sans"/>
                <a:sym typeface="Open Sans"/>
              </a:rPr>
              <a:t> After the resume and categories are processed, both are converted into numerical vectors using techniques like TF-IDF </a:t>
            </a:r>
          </a:p>
          <a:p>
            <a:pPr marL="546770" lvl="1" indent="-273385" algn="just">
              <a:lnSpc>
                <a:spcPts val="3925"/>
              </a:lnSpc>
              <a:buFont typeface="Arial"/>
              <a:buChar char="•"/>
            </a:pPr>
            <a:r>
              <a:rPr lang="en-US" sz="2532" b="1">
                <a:solidFill>
                  <a:srgbClr val="000000"/>
                </a:solidFill>
                <a:latin typeface="Open Sans Bold"/>
                <a:ea typeface="Open Sans Bold"/>
                <a:cs typeface="Open Sans Bold"/>
                <a:sym typeface="Open Sans Bold"/>
              </a:rPr>
              <a:t>Feature Extraction:</a:t>
            </a:r>
            <a:r>
              <a:rPr lang="en-US" sz="2532">
                <a:solidFill>
                  <a:srgbClr val="000000"/>
                </a:solidFill>
                <a:latin typeface="Open Sans"/>
                <a:ea typeface="Open Sans"/>
                <a:cs typeface="Open Sans"/>
                <a:sym typeface="Open Sans"/>
              </a:rPr>
              <a:t> Key features (skills, job roles, experience) are converted into numerical data</a:t>
            </a:r>
            <a:r>
              <a:rPr lang="en-US" sz="2532" b="1">
                <a:solidFill>
                  <a:srgbClr val="000000"/>
                </a:solidFill>
                <a:latin typeface="Open Sans Bold"/>
                <a:ea typeface="Open Sans Bold"/>
                <a:cs typeface="Open Sans Bold"/>
                <a:sym typeface="Open Sans Bold"/>
              </a:rPr>
              <a:t> </a:t>
            </a:r>
            <a:r>
              <a:rPr lang="en-US" sz="2532">
                <a:solidFill>
                  <a:srgbClr val="000000"/>
                </a:solidFill>
                <a:latin typeface="Open Sans"/>
                <a:ea typeface="Open Sans"/>
                <a:cs typeface="Open Sans"/>
                <a:sym typeface="Open Sans"/>
              </a:rPr>
              <a:t>that machine learning models can process.</a:t>
            </a:r>
          </a:p>
          <a:p>
            <a:pPr marL="0" lvl="0" indent="0" algn="just">
              <a:lnSpc>
                <a:spcPts val="3925"/>
              </a:lnSpc>
            </a:pPr>
            <a:endParaRPr lang="en-US" sz="2532">
              <a:solidFill>
                <a:srgbClr val="000000"/>
              </a:solidFill>
              <a:latin typeface="Open Sans"/>
              <a:ea typeface="Open Sans"/>
              <a:cs typeface="Open Sans"/>
              <a:sym typeface="Open Sans"/>
            </a:endParaRPr>
          </a:p>
        </p:txBody>
      </p:sp>
      <p:grpSp>
        <p:nvGrpSpPr>
          <p:cNvPr id="15" name="Group 15"/>
          <p:cNvGrpSpPr/>
          <p:nvPr/>
        </p:nvGrpSpPr>
        <p:grpSpPr>
          <a:xfrm>
            <a:off x="337488" y="5689379"/>
            <a:ext cx="877649" cy="87764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7" name="TextBox 17"/>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05</a:t>
              </a:r>
            </a:p>
          </p:txBody>
        </p:sp>
      </p:grpSp>
      <p:sp>
        <p:nvSpPr>
          <p:cNvPr id="18" name="TextBox 18"/>
          <p:cNvSpPr txBox="1"/>
          <p:nvPr/>
        </p:nvSpPr>
        <p:spPr>
          <a:xfrm>
            <a:off x="1561987" y="5867219"/>
            <a:ext cx="4877173"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Data Splitting</a:t>
            </a:r>
          </a:p>
        </p:txBody>
      </p:sp>
      <p:sp>
        <p:nvSpPr>
          <p:cNvPr id="19" name="TextBox 19"/>
          <p:cNvSpPr txBox="1"/>
          <p:nvPr/>
        </p:nvSpPr>
        <p:spPr>
          <a:xfrm>
            <a:off x="211517" y="6861405"/>
            <a:ext cx="7707279" cy="2958246"/>
          </a:xfrm>
          <a:prstGeom prst="rect">
            <a:avLst/>
          </a:prstGeom>
        </p:spPr>
        <p:txBody>
          <a:bodyPr lIns="0" tIns="0" rIns="0" bIns="0" rtlCol="0" anchor="t">
            <a:spAutoFit/>
          </a:bodyPr>
          <a:lstStyle/>
          <a:p>
            <a:pPr marL="342900" lvl="0" indent="-342900" algn="just">
              <a:lnSpc>
                <a:spcPts val="3860"/>
              </a:lnSpc>
              <a:buFont typeface="Arial" panose="020B0604020202020204" pitchFamily="34" charset="0"/>
              <a:buChar char="•"/>
            </a:pPr>
            <a:r>
              <a:rPr lang="en-US" sz="2490" b="1" dirty="0">
                <a:solidFill>
                  <a:srgbClr val="000000"/>
                </a:solidFill>
                <a:latin typeface="Open Sans Bold"/>
                <a:ea typeface="Open Sans Bold"/>
                <a:cs typeface="Open Sans Bold"/>
                <a:sym typeface="Open Sans Bold"/>
              </a:rPr>
              <a:t>Train-Test Split:</a:t>
            </a:r>
            <a:r>
              <a:rPr lang="en-US" sz="2490" dirty="0">
                <a:solidFill>
                  <a:srgbClr val="000000"/>
                </a:solidFill>
                <a:latin typeface="Open Sans"/>
                <a:ea typeface="Open Sans"/>
                <a:cs typeface="Open Sans"/>
                <a:sym typeface="Open Sans"/>
              </a:rPr>
              <a:t> The dataset (which includes resumes and their corresponding categories) is divided into a training set and a testing set, typically in an 80-20 or 70-30 ratio. This helps the model learn from one part and validate against another.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5543" y="0"/>
            <a:ext cx="10569694" cy="10287000"/>
            <a:chOff x="0" y="0"/>
            <a:chExt cx="2783788" cy="2709333"/>
          </a:xfrm>
        </p:grpSpPr>
        <p:sp>
          <p:nvSpPr>
            <p:cNvPr id="3" name="Freeform 3"/>
            <p:cNvSpPr/>
            <p:nvPr/>
          </p:nvSpPr>
          <p:spPr>
            <a:xfrm>
              <a:off x="0" y="0"/>
              <a:ext cx="2783788" cy="2709333"/>
            </a:xfrm>
            <a:custGeom>
              <a:avLst/>
              <a:gdLst/>
              <a:ahLst/>
              <a:cxnLst/>
              <a:rect l="l" t="t" r="r" b="b"/>
              <a:pathLst>
                <a:path w="2783788" h="2709333">
                  <a:moveTo>
                    <a:pt x="0" y="0"/>
                  </a:moveTo>
                  <a:lnTo>
                    <a:pt x="2783788" y="0"/>
                  </a:lnTo>
                  <a:lnTo>
                    <a:pt x="2783788" y="2709333"/>
                  </a:lnTo>
                  <a:lnTo>
                    <a:pt x="0" y="2709333"/>
                  </a:lnTo>
                  <a:close/>
                </a:path>
              </a:pathLst>
            </a:custGeom>
            <a:solidFill>
              <a:srgbClr val="17726D"/>
            </a:solidFill>
          </p:spPr>
        </p:sp>
        <p:sp>
          <p:nvSpPr>
            <p:cNvPr id="4" name="TextBox 4"/>
            <p:cNvSpPr txBox="1"/>
            <p:nvPr/>
          </p:nvSpPr>
          <p:spPr>
            <a:xfrm>
              <a:off x="0" y="-47625"/>
              <a:ext cx="2783788"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443533" y="1575970"/>
            <a:ext cx="877649" cy="8776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7" name="TextBox 7"/>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dirty="0">
                  <a:solidFill>
                    <a:srgbClr val="17726D"/>
                  </a:solidFill>
                  <a:latin typeface="Inter Bold"/>
                  <a:ea typeface="Inter Bold"/>
                  <a:cs typeface="Inter Bold"/>
                  <a:sym typeface="Inter Bold"/>
                </a:rPr>
                <a:t>07</a:t>
              </a:r>
            </a:p>
          </p:txBody>
        </p:sp>
      </p:grpSp>
      <p:sp>
        <p:nvSpPr>
          <p:cNvPr id="8" name="TextBox 8"/>
          <p:cNvSpPr txBox="1"/>
          <p:nvPr/>
        </p:nvSpPr>
        <p:spPr>
          <a:xfrm>
            <a:off x="1702182" y="1815957"/>
            <a:ext cx="7641844" cy="507365"/>
          </a:xfrm>
          <a:prstGeom prst="rect">
            <a:avLst/>
          </a:prstGeom>
        </p:spPr>
        <p:txBody>
          <a:bodyPr lIns="0" tIns="0" rIns="0" bIns="0" rtlCol="0" anchor="t">
            <a:spAutoFit/>
          </a:bodyPr>
          <a:lstStyle/>
          <a:p>
            <a:pPr algn="l">
              <a:lnSpc>
                <a:spcPts val="4059"/>
              </a:lnSpc>
            </a:pPr>
            <a:r>
              <a:rPr lang="en-US" sz="2899" b="1" dirty="0">
                <a:solidFill>
                  <a:srgbClr val="FFFFFF"/>
                </a:solidFill>
                <a:latin typeface="Inter Bold"/>
                <a:ea typeface="Inter Bold"/>
                <a:cs typeface="Inter Bold"/>
                <a:sym typeface="Inter Bold"/>
              </a:rPr>
              <a:t>Prediction</a:t>
            </a:r>
          </a:p>
        </p:txBody>
      </p:sp>
      <p:sp>
        <p:nvSpPr>
          <p:cNvPr id="9" name="TextBox 9"/>
          <p:cNvSpPr txBox="1"/>
          <p:nvPr/>
        </p:nvSpPr>
        <p:spPr>
          <a:xfrm>
            <a:off x="-35382" y="3079615"/>
            <a:ext cx="7641844" cy="4832350"/>
          </a:xfrm>
          <a:prstGeom prst="rect">
            <a:avLst/>
          </a:prstGeom>
        </p:spPr>
        <p:txBody>
          <a:bodyPr lIns="0" tIns="0" rIns="0" bIns="0" rtlCol="0" anchor="t">
            <a:spAutoFit/>
          </a:bodyPr>
          <a:lstStyle/>
          <a:p>
            <a:pPr marL="539749" lvl="1" indent="-269875" algn="just">
              <a:lnSpc>
                <a:spcPts val="3874"/>
              </a:lnSpc>
              <a:buFont typeface="Arial"/>
              <a:buChar char="•"/>
            </a:pPr>
            <a:r>
              <a:rPr lang="en-US" sz="2499" b="1" dirty="0">
                <a:solidFill>
                  <a:srgbClr val="FFFFFF"/>
                </a:solidFill>
                <a:latin typeface="Open Sans Bold"/>
                <a:ea typeface="Open Sans Bold"/>
                <a:cs typeface="Open Sans Bold"/>
                <a:sym typeface="Open Sans Bold"/>
              </a:rPr>
              <a:t>Real-Time Prediction:</a:t>
            </a:r>
            <a:r>
              <a:rPr lang="en-US" sz="2499" dirty="0">
                <a:solidFill>
                  <a:srgbClr val="FFFFFF"/>
                </a:solidFill>
                <a:latin typeface="Open Sans"/>
                <a:ea typeface="Open Sans"/>
                <a:cs typeface="Open Sans"/>
                <a:sym typeface="Open Sans"/>
              </a:rPr>
              <a:t> When a new resume is uploaded, the trained model predicts which job category or role is best suited for the user based on the skills mentioned in their resume.</a:t>
            </a:r>
          </a:p>
          <a:p>
            <a:pPr marL="539749" lvl="1" indent="-269875" algn="just">
              <a:lnSpc>
                <a:spcPts val="3874"/>
              </a:lnSpc>
              <a:buFont typeface="Arial"/>
              <a:buChar char="•"/>
            </a:pPr>
            <a:r>
              <a:rPr lang="en-US" sz="2499" b="1" dirty="0">
                <a:solidFill>
                  <a:srgbClr val="FFFFFF"/>
                </a:solidFill>
                <a:latin typeface="Open Sans Bold"/>
                <a:ea typeface="Open Sans Bold"/>
                <a:cs typeface="Open Sans Bold"/>
                <a:sym typeface="Open Sans Bold"/>
              </a:rPr>
              <a:t>Score Generation:</a:t>
            </a:r>
            <a:r>
              <a:rPr lang="en-US" sz="2499" dirty="0">
                <a:solidFill>
                  <a:srgbClr val="FFFFFF"/>
                </a:solidFill>
                <a:latin typeface="Open Sans"/>
                <a:ea typeface="Open Sans"/>
                <a:cs typeface="Open Sans"/>
                <a:sym typeface="Open Sans"/>
              </a:rPr>
              <a:t> The system may also generate a match score, showing how well the user’s resume fits into each job category. Higher scores mean better matches. This feature is still under process.</a:t>
            </a:r>
          </a:p>
          <a:p>
            <a:pPr marL="0" lvl="0" indent="0" algn="just">
              <a:lnSpc>
                <a:spcPts val="3874"/>
              </a:lnSpc>
            </a:pPr>
            <a:endParaRPr lang="en-US" sz="2499" dirty="0">
              <a:solidFill>
                <a:srgbClr val="FFFFFF"/>
              </a:solidFill>
              <a:latin typeface="Open Sans"/>
              <a:ea typeface="Open Sans"/>
              <a:cs typeface="Open Sans"/>
              <a:sym typeface="Open Sans"/>
            </a:endParaRPr>
          </a:p>
        </p:txBody>
      </p:sp>
      <p:grpSp>
        <p:nvGrpSpPr>
          <p:cNvPr id="10" name="Group 10"/>
          <p:cNvGrpSpPr/>
          <p:nvPr/>
        </p:nvGrpSpPr>
        <p:grpSpPr>
          <a:xfrm>
            <a:off x="10384007" y="1664153"/>
            <a:ext cx="877649" cy="8776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2" name="TextBox 12"/>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08</a:t>
              </a:r>
            </a:p>
          </p:txBody>
        </p:sp>
      </p:grpSp>
      <p:sp>
        <p:nvSpPr>
          <p:cNvPr id="13" name="TextBox 13"/>
          <p:cNvSpPr txBox="1"/>
          <p:nvPr/>
        </p:nvSpPr>
        <p:spPr>
          <a:xfrm>
            <a:off x="11642656" y="1815957"/>
            <a:ext cx="4877173" cy="507365"/>
          </a:xfrm>
          <a:prstGeom prst="rect">
            <a:avLst/>
          </a:prstGeom>
        </p:spPr>
        <p:txBody>
          <a:bodyPr lIns="0" tIns="0" rIns="0" bIns="0" rtlCol="0" anchor="t">
            <a:spAutoFit/>
          </a:bodyPr>
          <a:lstStyle/>
          <a:p>
            <a:pPr algn="l">
              <a:lnSpc>
                <a:spcPts val="4059"/>
              </a:lnSpc>
            </a:pPr>
            <a:r>
              <a:rPr lang="en-US" sz="2899" b="1">
                <a:solidFill>
                  <a:srgbClr val="000000"/>
                </a:solidFill>
                <a:latin typeface="Inter Bold"/>
                <a:ea typeface="Inter Bold"/>
                <a:cs typeface="Inter Bold"/>
                <a:sym typeface="Inter Bold"/>
              </a:rPr>
              <a:t>Front-end Integration</a:t>
            </a:r>
          </a:p>
        </p:txBody>
      </p:sp>
      <p:sp>
        <p:nvSpPr>
          <p:cNvPr id="14" name="TextBox 14"/>
          <p:cNvSpPr txBox="1"/>
          <p:nvPr/>
        </p:nvSpPr>
        <p:spPr>
          <a:xfrm>
            <a:off x="9812408" y="3079205"/>
            <a:ext cx="7707279" cy="4832760"/>
          </a:xfrm>
          <a:prstGeom prst="rect">
            <a:avLst/>
          </a:prstGeom>
        </p:spPr>
        <p:txBody>
          <a:bodyPr lIns="0" tIns="0" rIns="0" bIns="0" rtlCol="0" anchor="t">
            <a:spAutoFit/>
          </a:bodyPr>
          <a:lstStyle/>
          <a:p>
            <a:pPr marL="537758" lvl="1" indent="-268879" algn="just">
              <a:lnSpc>
                <a:spcPts val="3860"/>
              </a:lnSpc>
              <a:buFont typeface="Arial"/>
              <a:buChar char="•"/>
            </a:pPr>
            <a:r>
              <a:rPr lang="en-US" sz="2490" b="1" dirty="0">
                <a:solidFill>
                  <a:srgbClr val="000000"/>
                </a:solidFill>
                <a:latin typeface="Open Sans Bold"/>
                <a:ea typeface="Open Sans Bold"/>
                <a:cs typeface="Open Sans Bold"/>
                <a:sym typeface="Open Sans Bold"/>
              </a:rPr>
              <a:t>Syncing Results: </a:t>
            </a:r>
            <a:r>
              <a:rPr lang="en-US" sz="2490" dirty="0">
                <a:solidFill>
                  <a:srgbClr val="000000"/>
                </a:solidFill>
                <a:latin typeface="Open Sans"/>
                <a:ea typeface="Open Sans"/>
                <a:cs typeface="Open Sans"/>
                <a:sym typeface="Open Sans"/>
              </a:rPr>
              <a:t>The results (predicted job roles and score) are sent back to the frontend, where the user can see their matching categories.</a:t>
            </a:r>
          </a:p>
          <a:p>
            <a:pPr marL="537758" lvl="1" indent="-268879" algn="just">
              <a:lnSpc>
                <a:spcPts val="3860"/>
              </a:lnSpc>
              <a:buFont typeface="Arial"/>
              <a:buChar char="•"/>
            </a:pPr>
            <a:r>
              <a:rPr lang="en-US" sz="2490" b="1" dirty="0">
                <a:solidFill>
                  <a:srgbClr val="000000"/>
                </a:solidFill>
                <a:latin typeface="Open Sans Bold"/>
                <a:ea typeface="Open Sans Bold"/>
                <a:cs typeface="Open Sans Bold"/>
                <a:sym typeface="Open Sans Bold"/>
              </a:rPr>
              <a:t>User Feedback:</a:t>
            </a:r>
            <a:r>
              <a:rPr lang="en-US" sz="2490" dirty="0">
                <a:solidFill>
                  <a:srgbClr val="000000"/>
                </a:solidFill>
                <a:latin typeface="Open Sans"/>
                <a:ea typeface="Open Sans"/>
                <a:cs typeface="Open Sans"/>
                <a:sym typeface="Open Sans"/>
              </a:rPr>
              <a:t> Along with category suggestions, the system might provide feedback, such as improving the resume by adding certain skills to better fit a desired category or correcting grammar issues.</a:t>
            </a:r>
          </a:p>
          <a:p>
            <a:pPr marL="0" lvl="0" indent="0" algn="just">
              <a:lnSpc>
                <a:spcPts val="3860"/>
              </a:lnSpc>
            </a:pPr>
            <a:endParaRPr lang="en-US" sz="2490" dirty="0">
              <a:solidFill>
                <a:srgbClr val="0000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85221" y="1697445"/>
            <a:ext cx="7864519" cy="916305"/>
          </a:xfrm>
          <a:prstGeom prst="rect">
            <a:avLst/>
          </a:prstGeom>
        </p:spPr>
        <p:txBody>
          <a:bodyPr lIns="0" tIns="0" rIns="0" bIns="0" rtlCol="0" anchor="t">
            <a:spAutoFit/>
          </a:bodyPr>
          <a:lstStyle/>
          <a:p>
            <a:pPr algn="ctr">
              <a:lnSpc>
                <a:spcPts val="6930"/>
              </a:lnSpc>
            </a:pPr>
            <a:r>
              <a:rPr lang="en-US" sz="6600" spc="277">
                <a:solidFill>
                  <a:srgbClr val="000000"/>
                </a:solidFill>
                <a:latin typeface="Krabuler"/>
                <a:ea typeface="Krabuler"/>
                <a:cs typeface="Krabuler"/>
                <a:sym typeface="Krabuler"/>
              </a:rPr>
              <a:t>CONCEPT MAP</a:t>
            </a:r>
          </a:p>
        </p:txBody>
      </p:sp>
      <p:sp>
        <p:nvSpPr>
          <p:cNvPr id="3" name="Freeform 3"/>
          <p:cNvSpPr/>
          <p:nvPr/>
        </p:nvSpPr>
        <p:spPr>
          <a:xfrm>
            <a:off x="7233709" y="5380620"/>
            <a:ext cx="3713137" cy="4248440"/>
          </a:xfrm>
          <a:custGeom>
            <a:avLst/>
            <a:gdLst/>
            <a:ahLst/>
            <a:cxnLst/>
            <a:rect l="l" t="t" r="r" b="b"/>
            <a:pathLst>
              <a:path w="3713137" h="4248440">
                <a:moveTo>
                  <a:pt x="0" y="0"/>
                </a:moveTo>
                <a:lnTo>
                  <a:pt x="3713136" y="0"/>
                </a:lnTo>
                <a:lnTo>
                  <a:pt x="3713136" y="4248440"/>
                </a:lnTo>
                <a:lnTo>
                  <a:pt x="0" y="4248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922968" y="4872267"/>
            <a:ext cx="2914911" cy="1561036"/>
            <a:chOff x="0" y="0"/>
            <a:chExt cx="839374" cy="449514"/>
          </a:xfrm>
        </p:grpSpPr>
        <p:sp>
          <p:nvSpPr>
            <p:cNvPr id="5" name="Freeform 5"/>
            <p:cNvSpPr/>
            <p:nvPr/>
          </p:nvSpPr>
          <p:spPr>
            <a:xfrm>
              <a:off x="0" y="0"/>
              <a:ext cx="839373" cy="449514"/>
            </a:xfrm>
            <a:custGeom>
              <a:avLst/>
              <a:gdLst/>
              <a:ahLst/>
              <a:cxnLst/>
              <a:rect l="l" t="t" r="r" b="b"/>
              <a:pathLst>
                <a:path w="839373" h="449514">
                  <a:moveTo>
                    <a:pt x="95615" y="0"/>
                  </a:moveTo>
                  <a:lnTo>
                    <a:pt x="743759" y="0"/>
                  </a:lnTo>
                  <a:cubicBezTo>
                    <a:pt x="769117" y="0"/>
                    <a:pt x="793437" y="10074"/>
                    <a:pt x="811368" y="28005"/>
                  </a:cubicBezTo>
                  <a:cubicBezTo>
                    <a:pt x="829300" y="45936"/>
                    <a:pt x="839373" y="70256"/>
                    <a:pt x="839373" y="95615"/>
                  </a:cubicBezTo>
                  <a:lnTo>
                    <a:pt x="839373" y="353899"/>
                  </a:lnTo>
                  <a:cubicBezTo>
                    <a:pt x="839373" y="379257"/>
                    <a:pt x="829300" y="403577"/>
                    <a:pt x="811368" y="421509"/>
                  </a:cubicBezTo>
                  <a:cubicBezTo>
                    <a:pt x="793437" y="439440"/>
                    <a:pt x="769117" y="449514"/>
                    <a:pt x="743759" y="449514"/>
                  </a:cubicBezTo>
                  <a:lnTo>
                    <a:pt x="95615" y="449514"/>
                  </a:lnTo>
                  <a:cubicBezTo>
                    <a:pt x="70256" y="449514"/>
                    <a:pt x="45936" y="439440"/>
                    <a:pt x="28005" y="421509"/>
                  </a:cubicBezTo>
                  <a:cubicBezTo>
                    <a:pt x="10074" y="403577"/>
                    <a:pt x="0" y="379257"/>
                    <a:pt x="0" y="353899"/>
                  </a:cubicBezTo>
                  <a:lnTo>
                    <a:pt x="0" y="95615"/>
                  </a:lnTo>
                  <a:cubicBezTo>
                    <a:pt x="0" y="70256"/>
                    <a:pt x="10074" y="45936"/>
                    <a:pt x="28005" y="28005"/>
                  </a:cubicBezTo>
                  <a:cubicBezTo>
                    <a:pt x="45936" y="10074"/>
                    <a:pt x="70256" y="0"/>
                    <a:pt x="95615" y="0"/>
                  </a:cubicBezTo>
                  <a:close/>
                </a:path>
              </a:pathLst>
            </a:custGeom>
            <a:solidFill>
              <a:srgbClr val="17726D"/>
            </a:solidFill>
          </p:spPr>
        </p:sp>
        <p:sp>
          <p:nvSpPr>
            <p:cNvPr id="6" name="TextBox 6"/>
            <p:cNvSpPr txBox="1"/>
            <p:nvPr/>
          </p:nvSpPr>
          <p:spPr>
            <a:xfrm>
              <a:off x="0" y="28575"/>
              <a:ext cx="839374" cy="420939"/>
            </a:xfrm>
            <a:prstGeom prst="rect">
              <a:avLst/>
            </a:prstGeom>
          </p:spPr>
          <p:txBody>
            <a:bodyPr lIns="71438" tIns="71438" rIns="71438" bIns="71438" rtlCol="0" anchor="ctr"/>
            <a:lstStyle/>
            <a:p>
              <a:pPr algn="ctr">
                <a:lnSpc>
                  <a:spcPts val="2598"/>
                </a:lnSpc>
              </a:pPr>
              <a:endParaRPr/>
            </a:p>
          </p:txBody>
        </p:sp>
      </p:grpSp>
      <p:sp>
        <p:nvSpPr>
          <p:cNvPr id="7" name="TextBox 7"/>
          <p:cNvSpPr txBox="1"/>
          <p:nvPr/>
        </p:nvSpPr>
        <p:spPr>
          <a:xfrm>
            <a:off x="12103943" y="5002228"/>
            <a:ext cx="2601165" cy="1339215"/>
          </a:xfrm>
          <a:prstGeom prst="rect">
            <a:avLst/>
          </a:prstGeom>
        </p:spPr>
        <p:txBody>
          <a:bodyPr lIns="0" tIns="0" rIns="0" bIns="0" rtlCol="0" anchor="t">
            <a:spAutoFit/>
          </a:bodyPr>
          <a:lstStyle/>
          <a:p>
            <a:pPr algn="ctr">
              <a:lnSpc>
                <a:spcPts val="3465"/>
              </a:lnSpc>
              <a:spcBef>
                <a:spcPct val="0"/>
              </a:spcBef>
            </a:pPr>
            <a:r>
              <a:rPr lang="en-US" sz="3300" spc="138">
                <a:solidFill>
                  <a:srgbClr val="000000"/>
                </a:solidFill>
                <a:latin typeface="Krabuler"/>
                <a:ea typeface="Krabuler"/>
                <a:cs typeface="Krabuler"/>
                <a:sym typeface="Krabuler"/>
              </a:rPr>
              <a:t>Model training and prediction</a:t>
            </a:r>
          </a:p>
        </p:txBody>
      </p:sp>
      <p:sp>
        <p:nvSpPr>
          <p:cNvPr id="8" name="Freeform 8"/>
          <p:cNvSpPr/>
          <p:nvPr/>
        </p:nvSpPr>
        <p:spPr>
          <a:xfrm rot="-2591211">
            <a:off x="14864947" y="7329178"/>
            <a:ext cx="1345939" cy="611817"/>
          </a:xfrm>
          <a:custGeom>
            <a:avLst/>
            <a:gdLst/>
            <a:ahLst/>
            <a:cxnLst/>
            <a:rect l="l" t="t" r="r" b="b"/>
            <a:pathLst>
              <a:path w="1345939" h="611817">
                <a:moveTo>
                  <a:pt x="0" y="0"/>
                </a:moveTo>
                <a:lnTo>
                  <a:pt x="1345939" y="0"/>
                </a:lnTo>
                <a:lnTo>
                  <a:pt x="1345939"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grpSp>
        <p:nvGrpSpPr>
          <p:cNvPr id="9" name="Group 9"/>
          <p:cNvGrpSpPr/>
          <p:nvPr/>
        </p:nvGrpSpPr>
        <p:grpSpPr>
          <a:xfrm>
            <a:off x="12245798" y="7370335"/>
            <a:ext cx="3055365" cy="1389808"/>
            <a:chOff x="0" y="0"/>
            <a:chExt cx="879818" cy="400207"/>
          </a:xfrm>
        </p:grpSpPr>
        <p:sp>
          <p:nvSpPr>
            <p:cNvPr id="10" name="Freeform 10"/>
            <p:cNvSpPr/>
            <p:nvPr/>
          </p:nvSpPr>
          <p:spPr>
            <a:xfrm>
              <a:off x="0" y="0"/>
              <a:ext cx="879818" cy="400207"/>
            </a:xfrm>
            <a:custGeom>
              <a:avLst/>
              <a:gdLst/>
              <a:ahLst/>
              <a:cxnLst/>
              <a:rect l="l" t="t" r="r" b="b"/>
              <a:pathLst>
                <a:path w="879818" h="400207">
                  <a:moveTo>
                    <a:pt x="91220" y="0"/>
                  </a:moveTo>
                  <a:lnTo>
                    <a:pt x="788599" y="0"/>
                  </a:lnTo>
                  <a:cubicBezTo>
                    <a:pt x="838978" y="0"/>
                    <a:pt x="879818" y="40840"/>
                    <a:pt x="879818" y="91220"/>
                  </a:cubicBezTo>
                  <a:lnTo>
                    <a:pt x="879818" y="308988"/>
                  </a:lnTo>
                  <a:cubicBezTo>
                    <a:pt x="879818" y="359367"/>
                    <a:pt x="838978" y="400207"/>
                    <a:pt x="788599" y="400207"/>
                  </a:cubicBezTo>
                  <a:lnTo>
                    <a:pt x="91220" y="400207"/>
                  </a:lnTo>
                  <a:cubicBezTo>
                    <a:pt x="67027" y="400207"/>
                    <a:pt x="43825" y="390597"/>
                    <a:pt x="26718" y="373490"/>
                  </a:cubicBezTo>
                  <a:cubicBezTo>
                    <a:pt x="9611" y="356383"/>
                    <a:pt x="0" y="333180"/>
                    <a:pt x="0" y="308988"/>
                  </a:cubicBezTo>
                  <a:lnTo>
                    <a:pt x="0" y="91220"/>
                  </a:lnTo>
                  <a:cubicBezTo>
                    <a:pt x="0" y="40840"/>
                    <a:pt x="40840" y="0"/>
                    <a:pt x="91220" y="0"/>
                  </a:cubicBezTo>
                  <a:close/>
                </a:path>
              </a:pathLst>
            </a:custGeom>
            <a:solidFill>
              <a:srgbClr val="17726D"/>
            </a:solidFill>
          </p:spPr>
        </p:sp>
        <p:sp>
          <p:nvSpPr>
            <p:cNvPr id="11" name="TextBox 11"/>
            <p:cNvSpPr txBox="1"/>
            <p:nvPr/>
          </p:nvSpPr>
          <p:spPr>
            <a:xfrm>
              <a:off x="0" y="28575"/>
              <a:ext cx="879818" cy="371632"/>
            </a:xfrm>
            <a:prstGeom prst="rect">
              <a:avLst/>
            </a:prstGeom>
          </p:spPr>
          <p:txBody>
            <a:bodyPr lIns="71438" tIns="71438" rIns="71438" bIns="71438" rtlCol="0" anchor="ctr"/>
            <a:lstStyle/>
            <a:p>
              <a:pPr algn="ctr">
                <a:lnSpc>
                  <a:spcPts val="2598"/>
                </a:lnSpc>
              </a:pPr>
              <a:endParaRPr/>
            </a:p>
          </p:txBody>
        </p:sp>
      </p:grpSp>
      <p:sp>
        <p:nvSpPr>
          <p:cNvPr id="12" name="TextBox 12"/>
          <p:cNvSpPr txBox="1"/>
          <p:nvPr/>
        </p:nvSpPr>
        <p:spPr>
          <a:xfrm>
            <a:off x="12212827" y="7643620"/>
            <a:ext cx="3088337" cy="901065"/>
          </a:xfrm>
          <a:prstGeom prst="rect">
            <a:avLst/>
          </a:prstGeom>
        </p:spPr>
        <p:txBody>
          <a:bodyPr lIns="0" tIns="0" rIns="0" bIns="0" rtlCol="0" anchor="t">
            <a:spAutoFit/>
          </a:bodyPr>
          <a:lstStyle/>
          <a:p>
            <a:pPr algn="ctr">
              <a:lnSpc>
                <a:spcPts val="3465"/>
              </a:lnSpc>
              <a:spcBef>
                <a:spcPct val="0"/>
              </a:spcBef>
            </a:pPr>
            <a:r>
              <a:rPr lang="en-US" sz="3300" spc="138">
                <a:solidFill>
                  <a:srgbClr val="000000"/>
                </a:solidFill>
                <a:latin typeface="Krabuler"/>
                <a:ea typeface="Krabuler"/>
                <a:cs typeface="Krabuler"/>
                <a:sym typeface="Krabuler"/>
              </a:rPr>
              <a:t>Home page and app Sync</a:t>
            </a:r>
          </a:p>
        </p:txBody>
      </p:sp>
      <p:grpSp>
        <p:nvGrpSpPr>
          <p:cNvPr id="13" name="Group 13"/>
          <p:cNvGrpSpPr/>
          <p:nvPr/>
        </p:nvGrpSpPr>
        <p:grpSpPr>
          <a:xfrm>
            <a:off x="10494206" y="3011895"/>
            <a:ext cx="2926328" cy="1389808"/>
            <a:chOff x="0" y="0"/>
            <a:chExt cx="842661" cy="400207"/>
          </a:xfrm>
        </p:grpSpPr>
        <p:sp>
          <p:nvSpPr>
            <p:cNvPr id="14" name="Freeform 14"/>
            <p:cNvSpPr/>
            <p:nvPr/>
          </p:nvSpPr>
          <p:spPr>
            <a:xfrm>
              <a:off x="0" y="0"/>
              <a:ext cx="842661" cy="400207"/>
            </a:xfrm>
            <a:custGeom>
              <a:avLst/>
              <a:gdLst/>
              <a:ahLst/>
              <a:cxnLst/>
              <a:rect l="l" t="t" r="r" b="b"/>
              <a:pathLst>
                <a:path w="842661" h="400207">
                  <a:moveTo>
                    <a:pt x="95242" y="0"/>
                  </a:moveTo>
                  <a:lnTo>
                    <a:pt x="747419" y="0"/>
                  </a:lnTo>
                  <a:cubicBezTo>
                    <a:pt x="800020" y="0"/>
                    <a:pt x="842661" y="42641"/>
                    <a:pt x="842661" y="95242"/>
                  </a:cubicBezTo>
                  <a:lnTo>
                    <a:pt x="842661" y="304965"/>
                  </a:lnTo>
                  <a:cubicBezTo>
                    <a:pt x="842661" y="330225"/>
                    <a:pt x="832627" y="354450"/>
                    <a:pt x="814765" y="372311"/>
                  </a:cubicBezTo>
                  <a:cubicBezTo>
                    <a:pt x="796904" y="390173"/>
                    <a:pt x="772679" y="400207"/>
                    <a:pt x="747419" y="400207"/>
                  </a:cubicBezTo>
                  <a:lnTo>
                    <a:pt x="95242" y="400207"/>
                  </a:lnTo>
                  <a:cubicBezTo>
                    <a:pt x="69982" y="400207"/>
                    <a:pt x="45757" y="390173"/>
                    <a:pt x="27896" y="372311"/>
                  </a:cubicBezTo>
                  <a:cubicBezTo>
                    <a:pt x="10034" y="354450"/>
                    <a:pt x="0" y="330225"/>
                    <a:pt x="0" y="304965"/>
                  </a:cubicBezTo>
                  <a:lnTo>
                    <a:pt x="0" y="95242"/>
                  </a:lnTo>
                  <a:cubicBezTo>
                    <a:pt x="0" y="69982"/>
                    <a:pt x="10034" y="45757"/>
                    <a:pt x="27896" y="27896"/>
                  </a:cubicBezTo>
                  <a:cubicBezTo>
                    <a:pt x="45757" y="10034"/>
                    <a:pt x="69982" y="0"/>
                    <a:pt x="95242" y="0"/>
                  </a:cubicBezTo>
                  <a:close/>
                </a:path>
              </a:pathLst>
            </a:custGeom>
            <a:solidFill>
              <a:srgbClr val="17726D"/>
            </a:solidFill>
          </p:spPr>
        </p:sp>
        <p:sp>
          <p:nvSpPr>
            <p:cNvPr id="15" name="TextBox 15"/>
            <p:cNvSpPr txBox="1"/>
            <p:nvPr/>
          </p:nvSpPr>
          <p:spPr>
            <a:xfrm>
              <a:off x="0" y="28575"/>
              <a:ext cx="842661" cy="371632"/>
            </a:xfrm>
            <a:prstGeom prst="rect">
              <a:avLst/>
            </a:prstGeom>
          </p:spPr>
          <p:txBody>
            <a:bodyPr lIns="71438" tIns="71438" rIns="71438" bIns="71438" rtlCol="0" anchor="ctr"/>
            <a:lstStyle/>
            <a:p>
              <a:pPr algn="ctr">
                <a:lnSpc>
                  <a:spcPts val="2598"/>
                </a:lnSpc>
              </a:pPr>
              <a:endParaRPr/>
            </a:p>
          </p:txBody>
        </p:sp>
      </p:grpSp>
      <p:sp>
        <p:nvSpPr>
          <p:cNvPr id="16" name="TextBox 16"/>
          <p:cNvSpPr txBox="1"/>
          <p:nvPr/>
        </p:nvSpPr>
        <p:spPr>
          <a:xfrm>
            <a:off x="10703203" y="3420435"/>
            <a:ext cx="2508333" cy="508635"/>
          </a:xfrm>
          <a:prstGeom prst="rect">
            <a:avLst/>
          </a:prstGeom>
        </p:spPr>
        <p:txBody>
          <a:bodyPr lIns="0" tIns="0" rIns="0" bIns="0" rtlCol="0" anchor="t">
            <a:spAutoFit/>
          </a:bodyPr>
          <a:lstStyle/>
          <a:p>
            <a:pPr algn="ctr">
              <a:lnSpc>
                <a:spcPts val="3884"/>
              </a:lnSpc>
              <a:spcBef>
                <a:spcPct val="0"/>
              </a:spcBef>
            </a:pPr>
            <a:r>
              <a:rPr lang="en-US" sz="3699" spc="155">
                <a:solidFill>
                  <a:srgbClr val="000000"/>
                </a:solidFill>
                <a:latin typeface="Krabuler"/>
                <a:ea typeface="Krabuler"/>
                <a:cs typeface="Krabuler"/>
                <a:sym typeface="Krabuler"/>
              </a:rPr>
              <a:t>Splitting</a:t>
            </a:r>
          </a:p>
        </p:txBody>
      </p:sp>
      <p:grpSp>
        <p:nvGrpSpPr>
          <p:cNvPr id="17" name="Group 17"/>
          <p:cNvGrpSpPr/>
          <p:nvPr/>
        </p:nvGrpSpPr>
        <p:grpSpPr>
          <a:xfrm>
            <a:off x="4759813" y="3046477"/>
            <a:ext cx="2876106" cy="1389808"/>
            <a:chOff x="0" y="0"/>
            <a:chExt cx="828199" cy="400207"/>
          </a:xfrm>
        </p:grpSpPr>
        <p:sp>
          <p:nvSpPr>
            <p:cNvPr id="18" name="Freeform 18"/>
            <p:cNvSpPr/>
            <p:nvPr/>
          </p:nvSpPr>
          <p:spPr>
            <a:xfrm>
              <a:off x="0" y="0"/>
              <a:ext cx="828199" cy="400207"/>
            </a:xfrm>
            <a:custGeom>
              <a:avLst/>
              <a:gdLst/>
              <a:ahLst/>
              <a:cxnLst/>
              <a:rect l="l" t="t" r="r" b="b"/>
              <a:pathLst>
                <a:path w="828199" h="400207">
                  <a:moveTo>
                    <a:pt x="96905" y="0"/>
                  </a:moveTo>
                  <a:lnTo>
                    <a:pt x="731294" y="0"/>
                  </a:lnTo>
                  <a:cubicBezTo>
                    <a:pt x="784813" y="0"/>
                    <a:pt x="828199" y="43386"/>
                    <a:pt x="828199" y="96905"/>
                  </a:cubicBezTo>
                  <a:lnTo>
                    <a:pt x="828199" y="303302"/>
                  </a:lnTo>
                  <a:cubicBezTo>
                    <a:pt x="828199" y="329003"/>
                    <a:pt x="817990" y="353651"/>
                    <a:pt x="799816" y="371824"/>
                  </a:cubicBezTo>
                  <a:cubicBezTo>
                    <a:pt x="781643" y="389998"/>
                    <a:pt x="756995" y="400207"/>
                    <a:pt x="731294" y="400207"/>
                  </a:cubicBezTo>
                  <a:lnTo>
                    <a:pt x="96905" y="400207"/>
                  </a:lnTo>
                  <a:cubicBezTo>
                    <a:pt x="71204" y="400207"/>
                    <a:pt x="46556" y="389998"/>
                    <a:pt x="28383" y="371824"/>
                  </a:cubicBezTo>
                  <a:cubicBezTo>
                    <a:pt x="10210" y="353651"/>
                    <a:pt x="0" y="329003"/>
                    <a:pt x="0" y="303302"/>
                  </a:cubicBezTo>
                  <a:lnTo>
                    <a:pt x="0" y="96905"/>
                  </a:lnTo>
                  <a:cubicBezTo>
                    <a:pt x="0" y="71204"/>
                    <a:pt x="10210" y="46556"/>
                    <a:pt x="28383" y="28383"/>
                  </a:cubicBezTo>
                  <a:cubicBezTo>
                    <a:pt x="46556" y="10210"/>
                    <a:pt x="71204" y="0"/>
                    <a:pt x="96905" y="0"/>
                  </a:cubicBezTo>
                  <a:close/>
                </a:path>
              </a:pathLst>
            </a:custGeom>
            <a:solidFill>
              <a:srgbClr val="17726D"/>
            </a:solidFill>
          </p:spPr>
        </p:sp>
        <p:sp>
          <p:nvSpPr>
            <p:cNvPr id="19" name="TextBox 19"/>
            <p:cNvSpPr txBox="1"/>
            <p:nvPr/>
          </p:nvSpPr>
          <p:spPr>
            <a:xfrm>
              <a:off x="0" y="28575"/>
              <a:ext cx="828199" cy="371632"/>
            </a:xfrm>
            <a:prstGeom prst="rect">
              <a:avLst/>
            </a:prstGeom>
          </p:spPr>
          <p:txBody>
            <a:bodyPr lIns="71438" tIns="71438" rIns="71438" bIns="71438" rtlCol="0" anchor="ctr"/>
            <a:lstStyle/>
            <a:p>
              <a:pPr algn="ctr">
                <a:lnSpc>
                  <a:spcPts val="2598"/>
                </a:lnSpc>
              </a:pPr>
              <a:endParaRPr/>
            </a:p>
          </p:txBody>
        </p:sp>
      </p:grpSp>
      <p:sp>
        <p:nvSpPr>
          <p:cNvPr id="20" name="TextBox 20"/>
          <p:cNvSpPr txBox="1"/>
          <p:nvPr/>
        </p:nvSpPr>
        <p:spPr>
          <a:xfrm>
            <a:off x="4856339" y="3405593"/>
            <a:ext cx="2683054" cy="474345"/>
          </a:xfrm>
          <a:prstGeom prst="rect">
            <a:avLst/>
          </a:prstGeom>
        </p:spPr>
        <p:txBody>
          <a:bodyPr lIns="0" tIns="0" rIns="0" bIns="0" rtlCol="0" anchor="t">
            <a:spAutoFit/>
          </a:bodyPr>
          <a:lstStyle/>
          <a:p>
            <a:pPr algn="ctr">
              <a:lnSpc>
                <a:spcPts val="3569"/>
              </a:lnSpc>
              <a:spcBef>
                <a:spcPct val="0"/>
              </a:spcBef>
            </a:pPr>
            <a:r>
              <a:rPr lang="en-US" sz="3399" spc="142" dirty="0">
                <a:solidFill>
                  <a:srgbClr val="000000"/>
                </a:solidFill>
                <a:latin typeface="Krabuler"/>
                <a:ea typeface="Krabuler"/>
                <a:cs typeface="Krabuler"/>
                <a:sym typeface="Krabuler"/>
              </a:rPr>
              <a:t>Vectorization</a:t>
            </a:r>
          </a:p>
        </p:txBody>
      </p:sp>
      <p:grpSp>
        <p:nvGrpSpPr>
          <p:cNvPr id="21" name="Group 21"/>
          <p:cNvGrpSpPr/>
          <p:nvPr/>
        </p:nvGrpSpPr>
        <p:grpSpPr>
          <a:xfrm>
            <a:off x="3513271" y="5091413"/>
            <a:ext cx="2854492" cy="1389808"/>
            <a:chOff x="0" y="0"/>
            <a:chExt cx="821975" cy="400207"/>
          </a:xfrm>
        </p:grpSpPr>
        <p:sp>
          <p:nvSpPr>
            <p:cNvPr id="22" name="Freeform 22"/>
            <p:cNvSpPr/>
            <p:nvPr/>
          </p:nvSpPr>
          <p:spPr>
            <a:xfrm>
              <a:off x="0" y="0"/>
              <a:ext cx="821975" cy="400207"/>
            </a:xfrm>
            <a:custGeom>
              <a:avLst/>
              <a:gdLst/>
              <a:ahLst/>
              <a:cxnLst/>
              <a:rect l="l" t="t" r="r" b="b"/>
              <a:pathLst>
                <a:path w="821975" h="400207">
                  <a:moveTo>
                    <a:pt x="97639" y="0"/>
                  </a:moveTo>
                  <a:lnTo>
                    <a:pt x="724336" y="0"/>
                  </a:lnTo>
                  <a:cubicBezTo>
                    <a:pt x="750232" y="0"/>
                    <a:pt x="775067" y="10287"/>
                    <a:pt x="793377" y="28598"/>
                  </a:cubicBezTo>
                  <a:cubicBezTo>
                    <a:pt x="811688" y="46909"/>
                    <a:pt x="821975" y="71743"/>
                    <a:pt x="821975" y="97639"/>
                  </a:cubicBezTo>
                  <a:lnTo>
                    <a:pt x="821975" y="302568"/>
                  </a:lnTo>
                  <a:cubicBezTo>
                    <a:pt x="821975" y="356493"/>
                    <a:pt x="778261" y="400207"/>
                    <a:pt x="724336" y="400207"/>
                  </a:cubicBezTo>
                  <a:lnTo>
                    <a:pt x="97639" y="400207"/>
                  </a:lnTo>
                  <a:cubicBezTo>
                    <a:pt x="43714" y="400207"/>
                    <a:pt x="0" y="356493"/>
                    <a:pt x="0" y="302568"/>
                  </a:cubicBezTo>
                  <a:lnTo>
                    <a:pt x="0" y="97639"/>
                  </a:lnTo>
                  <a:cubicBezTo>
                    <a:pt x="0" y="43714"/>
                    <a:pt x="43714" y="0"/>
                    <a:pt x="97639" y="0"/>
                  </a:cubicBezTo>
                  <a:close/>
                </a:path>
              </a:pathLst>
            </a:custGeom>
            <a:solidFill>
              <a:srgbClr val="17726D"/>
            </a:solidFill>
          </p:spPr>
        </p:sp>
        <p:sp>
          <p:nvSpPr>
            <p:cNvPr id="23" name="TextBox 23"/>
            <p:cNvSpPr txBox="1"/>
            <p:nvPr/>
          </p:nvSpPr>
          <p:spPr>
            <a:xfrm>
              <a:off x="0" y="28575"/>
              <a:ext cx="821975" cy="371632"/>
            </a:xfrm>
            <a:prstGeom prst="rect">
              <a:avLst/>
            </a:prstGeom>
          </p:spPr>
          <p:txBody>
            <a:bodyPr lIns="71438" tIns="71438" rIns="71438" bIns="71438" rtlCol="0" anchor="ctr"/>
            <a:lstStyle/>
            <a:p>
              <a:pPr algn="ctr">
                <a:lnSpc>
                  <a:spcPts val="2598"/>
                </a:lnSpc>
              </a:pPr>
              <a:endParaRPr/>
            </a:p>
          </p:txBody>
        </p:sp>
      </p:grpSp>
      <p:sp>
        <p:nvSpPr>
          <p:cNvPr id="24" name="TextBox 24"/>
          <p:cNvSpPr txBox="1"/>
          <p:nvPr/>
        </p:nvSpPr>
        <p:spPr>
          <a:xfrm>
            <a:off x="3555445" y="5364698"/>
            <a:ext cx="2770143" cy="901065"/>
          </a:xfrm>
          <a:prstGeom prst="rect">
            <a:avLst/>
          </a:prstGeom>
        </p:spPr>
        <p:txBody>
          <a:bodyPr lIns="0" tIns="0" rIns="0" bIns="0" rtlCol="0" anchor="t">
            <a:spAutoFit/>
          </a:bodyPr>
          <a:lstStyle/>
          <a:p>
            <a:pPr algn="ctr">
              <a:lnSpc>
                <a:spcPts val="3465"/>
              </a:lnSpc>
            </a:pPr>
            <a:r>
              <a:rPr lang="en-US" sz="3300" spc="138">
                <a:solidFill>
                  <a:srgbClr val="000000"/>
                </a:solidFill>
                <a:latin typeface="Krabuler"/>
                <a:ea typeface="Krabuler"/>
                <a:cs typeface="Krabuler"/>
                <a:sym typeface="Krabuler"/>
              </a:rPr>
              <a:t>Cleaning </a:t>
            </a:r>
          </a:p>
          <a:p>
            <a:pPr algn="ctr">
              <a:lnSpc>
                <a:spcPts val="3465"/>
              </a:lnSpc>
              <a:spcBef>
                <a:spcPct val="0"/>
              </a:spcBef>
            </a:pPr>
            <a:r>
              <a:rPr lang="en-US" sz="3300" spc="138">
                <a:solidFill>
                  <a:srgbClr val="000000"/>
                </a:solidFill>
                <a:latin typeface="Krabuler"/>
                <a:ea typeface="Krabuler"/>
                <a:cs typeface="Krabuler"/>
                <a:sym typeface="Krabuler"/>
              </a:rPr>
              <a:t>Data</a:t>
            </a:r>
          </a:p>
        </p:txBody>
      </p:sp>
      <p:grpSp>
        <p:nvGrpSpPr>
          <p:cNvPr id="25" name="Group 25"/>
          <p:cNvGrpSpPr/>
          <p:nvPr/>
        </p:nvGrpSpPr>
        <p:grpSpPr>
          <a:xfrm>
            <a:off x="2914843" y="7307087"/>
            <a:ext cx="2894605" cy="1500169"/>
            <a:chOff x="0" y="0"/>
            <a:chExt cx="833526" cy="431987"/>
          </a:xfrm>
        </p:grpSpPr>
        <p:sp>
          <p:nvSpPr>
            <p:cNvPr id="26" name="Freeform 26"/>
            <p:cNvSpPr/>
            <p:nvPr/>
          </p:nvSpPr>
          <p:spPr>
            <a:xfrm>
              <a:off x="0" y="0"/>
              <a:ext cx="833526" cy="431987"/>
            </a:xfrm>
            <a:custGeom>
              <a:avLst/>
              <a:gdLst/>
              <a:ahLst/>
              <a:cxnLst/>
              <a:rect l="l" t="t" r="r" b="b"/>
              <a:pathLst>
                <a:path w="833526" h="431987">
                  <a:moveTo>
                    <a:pt x="96286" y="0"/>
                  </a:moveTo>
                  <a:lnTo>
                    <a:pt x="737240" y="0"/>
                  </a:lnTo>
                  <a:cubicBezTo>
                    <a:pt x="762777" y="0"/>
                    <a:pt x="787268" y="10144"/>
                    <a:pt x="805325" y="28201"/>
                  </a:cubicBezTo>
                  <a:cubicBezTo>
                    <a:pt x="823382" y="46259"/>
                    <a:pt x="833526" y="70749"/>
                    <a:pt x="833526" y="96286"/>
                  </a:cubicBezTo>
                  <a:lnTo>
                    <a:pt x="833526" y="335701"/>
                  </a:lnTo>
                  <a:cubicBezTo>
                    <a:pt x="833526" y="361237"/>
                    <a:pt x="823382" y="385728"/>
                    <a:pt x="805325" y="403785"/>
                  </a:cubicBezTo>
                  <a:cubicBezTo>
                    <a:pt x="787268" y="421842"/>
                    <a:pt x="762777" y="431987"/>
                    <a:pt x="737240" y="431987"/>
                  </a:cubicBezTo>
                  <a:lnTo>
                    <a:pt x="96286" y="431987"/>
                  </a:lnTo>
                  <a:cubicBezTo>
                    <a:pt x="70749" y="431987"/>
                    <a:pt x="46259" y="421842"/>
                    <a:pt x="28201" y="403785"/>
                  </a:cubicBezTo>
                  <a:cubicBezTo>
                    <a:pt x="10144" y="385728"/>
                    <a:pt x="0" y="361237"/>
                    <a:pt x="0" y="335701"/>
                  </a:cubicBezTo>
                  <a:lnTo>
                    <a:pt x="0" y="96286"/>
                  </a:lnTo>
                  <a:cubicBezTo>
                    <a:pt x="0" y="70749"/>
                    <a:pt x="10144" y="46259"/>
                    <a:pt x="28201" y="28201"/>
                  </a:cubicBezTo>
                  <a:cubicBezTo>
                    <a:pt x="46259" y="10144"/>
                    <a:pt x="70749" y="0"/>
                    <a:pt x="96286" y="0"/>
                  </a:cubicBezTo>
                  <a:close/>
                </a:path>
              </a:pathLst>
            </a:custGeom>
            <a:solidFill>
              <a:srgbClr val="17726D"/>
            </a:solidFill>
          </p:spPr>
        </p:sp>
        <p:sp>
          <p:nvSpPr>
            <p:cNvPr id="27" name="TextBox 27"/>
            <p:cNvSpPr txBox="1"/>
            <p:nvPr/>
          </p:nvSpPr>
          <p:spPr>
            <a:xfrm>
              <a:off x="0" y="28575"/>
              <a:ext cx="833526" cy="403412"/>
            </a:xfrm>
            <a:prstGeom prst="rect">
              <a:avLst/>
            </a:prstGeom>
          </p:spPr>
          <p:txBody>
            <a:bodyPr lIns="71438" tIns="71438" rIns="71438" bIns="71438" rtlCol="0" anchor="ctr"/>
            <a:lstStyle/>
            <a:p>
              <a:pPr algn="ctr">
                <a:lnSpc>
                  <a:spcPts val="2598"/>
                </a:lnSpc>
              </a:pPr>
              <a:endParaRPr/>
            </a:p>
          </p:txBody>
        </p:sp>
      </p:grpSp>
      <p:sp>
        <p:nvSpPr>
          <p:cNvPr id="28" name="TextBox 28"/>
          <p:cNvSpPr txBox="1"/>
          <p:nvPr/>
        </p:nvSpPr>
        <p:spPr>
          <a:xfrm>
            <a:off x="3078423" y="7406614"/>
            <a:ext cx="2567445" cy="1339215"/>
          </a:xfrm>
          <a:prstGeom prst="rect">
            <a:avLst/>
          </a:prstGeom>
        </p:spPr>
        <p:txBody>
          <a:bodyPr lIns="0" tIns="0" rIns="0" bIns="0" rtlCol="0" anchor="t">
            <a:spAutoFit/>
          </a:bodyPr>
          <a:lstStyle/>
          <a:p>
            <a:pPr algn="ctr">
              <a:lnSpc>
                <a:spcPts val="3465"/>
              </a:lnSpc>
              <a:spcBef>
                <a:spcPct val="0"/>
              </a:spcBef>
            </a:pPr>
            <a:r>
              <a:rPr lang="en-US" sz="3300" spc="138">
                <a:solidFill>
                  <a:srgbClr val="000000"/>
                </a:solidFill>
                <a:latin typeface="Krabuler"/>
                <a:ea typeface="Krabuler"/>
                <a:cs typeface="Krabuler"/>
                <a:sym typeface="Krabuler"/>
              </a:rPr>
              <a:t>Exploring categories and resume</a:t>
            </a:r>
          </a:p>
        </p:txBody>
      </p:sp>
      <p:sp>
        <p:nvSpPr>
          <p:cNvPr id="29" name="Freeform 29"/>
          <p:cNvSpPr/>
          <p:nvPr/>
        </p:nvSpPr>
        <p:spPr>
          <a:xfrm rot="-7790319">
            <a:off x="2375557" y="5033703"/>
            <a:ext cx="1345939" cy="611817"/>
          </a:xfrm>
          <a:custGeom>
            <a:avLst/>
            <a:gdLst/>
            <a:ahLst/>
            <a:cxnLst/>
            <a:rect l="l" t="t" r="r" b="b"/>
            <a:pathLst>
              <a:path w="1345939" h="611817">
                <a:moveTo>
                  <a:pt x="0" y="0"/>
                </a:moveTo>
                <a:lnTo>
                  <a:pt x="1345939" y="0"/>
                </a:lnTo>
                <a:lnTo>
                  <a:pt x="1345939"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
        <p:nvSpPr>
          <p:cNvPr id="30" name="Freeform 30"/>
          <p:cNvSpPr/>
          <p:nvPr/>
        </p:nvSpPr>
        <p:spPr>
          <a:xfrm rot="2638600">
            <a:off x="8598574" y="525192"/>
            <a:ext cx="1206893" cy="1099370"/>
          </a:xfrm>
          <a:custGeom>
            <a:avLst/>
            <a:gdLst/>
            <a:ahLst/>
            <a:cxnLst/>
            <a:rect l="l" t="t" r="r" b="b"/>
            <a:pathLst>
              <a:path w="1206893" h="1099370">
                <a:moveTo>
                  <a:pt x="0" y="0"/>
                </a:moveTo>
                <a:lnTo>
                  <a:pt x="1206892" y="0"/>
                </a:lnTo>
                <a:lnTo>
                  <a:pt x="1206892" y="1099369"/>
                </a:lnTo>
                <a:lnTo>
                  <a:pt x="0" y="109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31"/>
          <p:cNvSpPr/>
          <p:nvPr/>
        </p:nvSpPr>
        <p:spPr>
          <a:xfrm rot="-7790319">
            <a:off x="3663655" y="2915942"/>
            <a:ext cx="1307544" cy="595894"/>
          </a:xfrm>
          <a:custGeom>
            <a:avLst/>
            <a:gdLst/>
            <a:ahLst/>
            <a:cxnLst/>
            <a:rect l="l" t="t" r="r" b="b"/>
            <a:pathLst>
              <a:path w="1307544" h="595894">
                <a:moveTo>
                  <a:pt x="0" y="0"/>
                </a:moveTo>
                <a:lnTo>
                  <a:pt x="1307544" y="0"/>
                </a:lnTo>
                <a:lnTo>
                  <a:pt x="1307544" y="595893"/>
                </a:lnTo>
                <a:lnTo>
                  <a:pt x="0" y="595893"/>
                </a:lnTo>
                <a:lnTo>
                  <a:pt x="0" y="0"/>
                </a:lnTo>
                <a:close/>
              </a:path>
            </a:pathLst>
          </a:custGeom>
          <a:blipFill>
            <a:blip r:embed="rId4">
              <a:extLst>
                <a:ext uri="{96DAC541-7B7A-43D3-8B79-37D633B846F1}">
                  <asvg:svgBlip xmlns:asvg="http://schemas.microsoft.com/office/drawing/2016/SVG/main" r:embed="rId5"/>
                </a:ext>
              </a:extLst>
            </a:blip>
            <a:stretch>
              <a:fillRect l="-444900"/>
            </a:stretch>
          </a:blipFill>
        </p:spPr>
      </p:sp>
      <p:sp>
        <p:nvSpPr>
          <p:cNvPr id="32" name="TextBox 32"/>
          <p:cNvSpPr txBox="1"/>
          <p:nvPr/>
        </p:nvSpPr>
        <p:spPr>
          <a:xfrm>
            <a:off x="1727069" y="1274866"/>
            <a:ext cx="2702709" cy="1636776"/>
          </a:xfrm>
          <a:prstGeom prst="rect">
            <a:avLst/>
          </a:prstGeom>
        </p:spPr>
        <p:txBody>
          <a:bodyPr lIns="0" tIns="0" rIns="0" bIns="0" rtlCol="0" anchor="t">
            <a:spAutoFit/>
          </a:bodyPr>
          <a:lstStyle/>
          <a:p>
            <a:pPr algn="l">
              <a:lnSpc>
                <a:spcPts val="2621"/>
              </a:lnSpc>
            </a:pPr>
            <a:r>
              <a:rPr lang="en-US" sz="2299">
                <a:solidFill>
                  <a:srgbClr val="000000"/>
                </a:solidFill>
                <a:latin typeface="Handy Casual"/>
                <a:ea typeface="Handy Casual"/>
                <a:cs typeface="Handy Casual"/>
                <a:sym typeface="Handy Casual"/>
              </a:rPr>
              <a:t>Converting text data (like resume content) into numerical format so that machine learning models can process it.</a:t>
            </a:r>
          </a:p>
        </p:txBody>
      </p:sp>
      <p:sp>
        <p:nvSpPr>
          <p:cNvPr id="33" name="TextBox 33"/>
          <p:cNvSpPr txBox="1"/>
          <p:nvPr/>
        </p:nvSpPr>
        <p:spPr>
          <a:xfrm>
            <a:off x="212134" y="3559342"/>
            <a:ext cx="2702709" cy="1312926"/>
          </a:xfrm>
          <a:prstGeom prst="rect">
            <a:avLst/>
          </a:prstGeom>
        </p:spPr>
        <p:txBody>
          <a:bodyPr lIns="0" tIns="0" rIns="0" bIns="0" rtlCol="0" anchor="t">
            <a:spAutoFit/>
          </a:bodyPr>
          <a:lstStyle/>
          <a:p>
            <a:pPr algn="l">
              <a:lnSpc>
                <a:spcPts val="2621"/>
              </a:lnSpc>
            </a:pPr>
            <a:r>
              <a:rPr lang="en-US" sz="2299">
                <a:solidFill>
                  <a:srgbClr val="000000"/>
                </a:solidFill>
                <a:latin typeface="Handy Casual"/>
                <a:ea typeface="Handy Casual"/>
                <a:cs typeface="Handy Casual"/>
                <a:sym typeface="Handy Casual"/>
              </a:rPr>
              <a:t>Removing irrelevant or erroneous data from resumes to ensure accurate processing and analysis.</a:t>
            </a:r>
          </a:p>
        </p:txBody>
      </p:sp>
      <p:sp>
        <p:nvSpPr>
          <p:cNvPr id="34" name="Freeform 34"/>
          <p:cNvSpPr/>
          <p:nvPr/>
        </p:nvSpPr>
        <p:spPr>
          <a:xfrm rot="-2591211">
            <a:off x="14628194" y="5004601"/>
            <a:ext cx="1345939" cy="611817"/>
          </a:xfrm>
          <a:custGeom>
            <a:avLst/>
            <a:gdLst/>
            <a:ahLst/>
            <a:cxnLst/>
            <a:rect l="l" t="t" r="r" b="b"/>
            <a:pathLst>
              <a:path w="1345939" h="611817">
                <a:moveTo>
                  <a:pt x="0" y="0"/>
                </a:moveTo>
                <a:lnTo>
                  <a:pt x="1345939" y="0"/>
                </a:lnTo>
                <a:lnTo>
                  <a:pt x="1345939"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
        <p:nvSpPr>
          <p:cNvPr id="35" name="Freeform 35"/>
          <p:cNvSpPr/>
          <p:nvPr/>
        </p:nvSpPr>
        <p:spPr>
          <a:xfrm rot="-2700000">
            <a:off x="13116807" y="3030972"/>
            <a:ext cx="1307544" cy="595894"/>
          </a:xfrm>
          <a:custGeom>
            <a:avLst/>
            <a:gdLst/>
            <a:ahLst/>
            <a:cxnLst/>
            <a:rect l="l" t="t" r="r" b="b"/>
            <a:pathLst>
              <a:path w="1307544" h="595894">
                <a:moveTo>
                  <a:pt x="0" y="0"/>
                </a:moveTo>
                <a:lnTo>
                  <a:pt x="1307544" y="0"/>
                </a:lnTo>
                <a:lnTo>
                  <a:pt x="1307544" y="595894"/>
                </a:lnTo>
                <a:lnTo>
                  <a:pt x="0" y="595894"/>
                </a:lnTo>
                <a:lnTo>
                  <a:pt x="0" y="0"/>
                </a:lnTo>
                <a:close/>
              </a:path>
            </a:pathLst>
          </a:custGeom>
          <a:blipFill>
            <a:blip r:embed="rId4">
              <a:extLst>
                <a:ext uri="{96DAC541-7B7A-43D3-8B79-37D633B846F1}">
                  <asvg:svgBlip xmlns:asvg="http://schemas.microsoft.com/office/drawing/2016/SVG/main" r:embed="rId5"/>
                </a:ext>
              </a:extLst>
            </a:blip>
            <a:stretch>
              <a:fillRect l="-444900"/>
            </a:stretch>
          </a:blipFill>
        </p:spPr>
      </p:sp>
      <p:sp>
        <p:nvSpPr>
          <p:cNvPr id="36" name="TextBox 36"/>
          <p:cNvSpPr txBox="1"/>
          <p:nvPr/>
        </p:nvSpPr>
        <p:spPr>
          <a:xfrm>
            <a:off x="14186562" y="979893"/>
            <a:ext cx="2702709" cy="1732788"/>
          </a:xfrm>
          <a:prstGeom prst="rect">
            <a:avLst/>
          </a:prstGeom>
        </p:spPr>
        <p:txBody>
          <a:bodyPr lIns="0" tIns="0" rIns="0" bIns="0" rtlCol="0" anchor="t">
            <a:spAutoFit/>
          </a:bodyPr>
          <a:lstStyle/>
          <a:p>
            <a:pPr algn="l">
              <a:lnSpc>
                <a:spcPts val="2735"/>
              </a:lnSpc>
            </a:pPr>
            <a:r>
              <a:rPr lang="en-US" sz="2399">
                <a:solidFill>
                  <a:srgbClr val="000000"/>
                </a:solidFill>
                <a:latin typeface="Handy Casual"/>
                <a:ea typeface="Handy Casual"/>
                <a:cs typeface="Handy Casual"/>
                <a:sym typeface="Handy Casual"/>
              </a:rPr>
              <a:t>Dividing the dataset into training and testing subsets to build and evaluate the performance of the model.</a:t>
            </a:r>
          </a:p>
        </p:txBody>
      </p:sp>
      <p:sp>
        <p:nvSpPr>
          <p:cNvPr id="37" name="TextBox 37"/>
          <p:cNvSpPr txBox="1"/>
          <p:nvPr/>
        </p:nvSpPr>
        <p:spPr>
          <a:xfrm>
            <a:off x="15491296" y="3110682"/>
            <a:ext cx="2702709" cy="1636776"/>
          </a:xfrm>
          <a:prstGeom prst="rect">
            <a:avLst/>
          </a:prstGeom>
        </p:spPr>
        <p:txBody>
          <a:bodyPr lIns="0" tIns="0" rIns="0" bIns="0" rtlCol="0" anchor="t">
            <a:spAutoFit/>
          </a:bodyPr>
          <a:lstStyle/>
          <a:p>
            <a:pPr algn="l">
              <a:lnSpc>
                <a:spcPts val="2621"/>
              </a:lnSpc>
            </a:pPr>
            <a:r>
              <a:rPr lang="en-US" sz="2299">
                <a:solidFill>
                  <a:srgbClr val="000000"/>
                </a:solidFill>
                <a:latin typeface="Handy Casual"/>
                <a:ea typeface="Handy Casual"/>
                <a:cs typeface="Handy Casual"/>
                <a:sym typeface="Handy Casual"/>
              </a:rPr>
              <a:t>Using algorithms to learn from the training data and then predicting suitable job roles based on the uploaded resume</a:t>
            </a:r>
          </a:p>
        </p:txBody>
      </p:sp>
      <p:sp>
        <p:nvSpPr>
          <p:cNvPr id="38" name="Freeform 38"/>
          <p:cNvSpPr/>
          <p:nvPr/>
        </p:nvSpPr>
        <p:spPr>
          <a:xfrm rot="-7790319">
            <a:off x="1908132" y="7319653"/>
            <a:ext cx="1345939" cy="611817"/>
          </a:xfrm>
          <a:custGeom>
            <a:avLst/>
            <a:gdLst/>
            <a:ahLst/>
            <a:cxnLst/>
            <a:rect l="l" t="t" r="r" b="b"/>
            <a:pathLst>
              <a:path w="1345939" h="611817">
                <a:moveTo>
                  <a:pt x="0" y="0"/>
                </a:moveTo>
                <a:lnTo>
                  <a:pt x="1345939" y="0"/>
                </a:lnTo>
                <a:lnTo>
                  <a:pt x="1345939"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
        <p:nvSpPr>
          <p:cNvPr id="39" name="TextBox 39"/>
          <p:cNvSpPr txBox="1"/>
          <p:nvPr/>
        </p:nvSpPr>
        <p:spPr>
          <a:xfrm>
            <a:off x="78784" y="6052325"/>
            <a:ext cx="2702709" cy="1636776"/>
          </a:xfrm>
          <a:prstGeom prst="rect">
            <a:avLst/>
          </a:prstGeom>
        </p:spPr>
        <p:txBody>
          <a:bodyPr lIns="0" tIns="0" rIns="0" bIns="0" rtlCol="0" anchor="t">
            <a:spAutoFit/>
          </a:bodyPr>
          <a:lstStyle/>
          <a:p>
            <a:pPr algn="l">
              <a:lnSpc>
                <a:spcPts val="2621"/>
              </a:lnSpc>
            </a:pPr>
            <a:r>
              <a:rPr lang="en-US" sz="2299">
                <a:solidFill>
                  <a:srgbClr val="000000"/>
                </a:solidFill>
                <a:latin typeface="Handy Casual"/>
                <a:ea typeface="Handy Casual"/>
                <a:cs typeface="Handy Casual"/>
                <a:sym typeface="Handy Casual"/>
              </a:rPr>
              <a:t>Analyzing and comparing skills in uploaded resumes with predefined categories to identify the most relevant job roles.</a:t>
            </a:r>
          </a:p>
        </p:txBody>
      </p:sp>
      <p:sp>
        <p:nvSpPr>
          <p:cNvPr id="40" name="TextBox 40"/>
          <p:cNvSpPr txBox="1"/>
          <p:nvPr/>
        </p:nvSpPr>
        <p:spPr>
          <a:xfrm>
            <a:off x="15301163" y="5729186"/>
            <a:ext cx="3106201" cy="1331155"/>
          </a:xfrm>
          <a:prstGeom prst="rect">
            <a:avLst/>
          </a:prstGeom>
        </p:spPr>
        <p:txBody>
          <a:bodyPr lIns="0" tIns="0" rIns="0" bIns="0" rtlCol="0" anchor="t">
            <a:spAutoFit/>
          </a:bodyPr>
          <a:lstStyle/>
          <a:p>
            <a:pPr algn="l">
              <a:lnSpc>
                <a:spcPts val="2620"/>
              </a:lnSpc>
            </a:pPr>
            <a:r>
              <a:rPr lang="en-US" sz="2298">
                <a:solidFill>
                  <a:srgbClr val="000000"/>
                </a:solidFill>
                <a:latin typeface="Handy Casual"/>
                <a:ea typeface="Handy Casual"/>
                <a:cs typeface="Handy Casual"/>
                <a:sym typeface="Handy Casual"/>
              </a:rPr>
              <a:t>Connect the code to the frontend for user friendly process and uploading the Resume</a:t>
            </a:r>
          </a:p>
        </p:txBody>
      </p:sp>
      <p:sp>
        <p:nvSpPr>
          <p:cNvPr id="41" name="Freeform 41"/>
          <p:cNvSpPr/>
          <p:nvPr/>
        </p:nvSpPr>
        <p:spPr>
          <a:xfrm rot="-2832155">
            <a:off x="9226310" y="4716509"/>
            <a:ext cx="1307544" cy="595894"/>
          </a:xfrm>
          <a:custGeom>
            <a:avLst/>
            <a:gdLst/>
            <a:ahLst/>
            <a:cxnLst/>
            <a:rect l="l" t="t" r="r" b="b"/>
            <a:pathLst>
              <a:path w="1307544" h="595894">
                <a:moveTo>
                  <a:pt x="0" y="0"/>
                </a:moveTo>
                <a:lnTo>
                  <a:pt x="1307544" y="0"/>
                </a:lnTo>
                <a:lnTo>
                  <a:pt x="1307544" y="595894"/>
                </a:lnTo>
                <a:lnTo>
                  <a:pt x="0" y="595894"/>
                </a:lnTo>
                <a:lnTo>
                  <a:pt x="0" y="0"/>
                </a:lnTo>
                <a:close/>
              </a:path>
            </a:pathLst>
          </a:custGeom>
          <a:blipFill>
            <a:blip r:embed="rId4">
              <a:extLst>
                <a:ext uri="{96DAC541-7B7A-43D3-8B79-37D633B846F1}">
                  <asvg:svgBlip xmlns:asvg="http://schemas.microsoft.com/office/drawing/2016/SVG/main" r:embed="rId5"/>
                </a:ext>
              </a:extLst>
            </a:blip>
            <a:stretch>
              <a:fillRect l="-444900"/>
            </a:stretch>
          </a:blipFill>
        </p:spPr>
      </p:sp>
      <p:sp>
        <p:nvSpPr>
          <p:cNvPr id="42" name="Freeform 42"/>
          <p:cNvSpPr/>
          <p:nvPr/>
        </p:nvSpPr>
        <p:spPr>
          <a:xfrm rot="-7162041">
            <a:off x="7715357" y="4734442"/>
            <a:ext cx="1307544" cy="595894"/>
          </a:xfrm>
          <a:custGeom>
            <a:avLst/>
            <a:gdLst/>
            <a:ahLst/>
            <a:cxnLst/>
            <a:rect l="l" t="t" r="r" b="b"/>
            <a:pathLst>
              <a:path w="1307544" h="595894">
                <a:moveTo>
                  <a:pt x="0" y="0"/>
                </a:moveTo>
                <a:lnTo>
                  <a:pt x="1307544" y="0"/>
                </a:lnTo>
                <a:lnTo>
                  <a:pt x="1307544" y="595894"/>
                </a:lnTo>
                <a:lnTo>
                  <a:pt x="0" y="595894"/>
                </a:lnTo>
                <a:lnTo>
                  <a:pt x="0" y="0"/>
                </a:lnTo>
                <a:close/>
              </a:path>
            </a:pathLst>
          </a:custGeom>
          <a:blipFill>
            <a:blip r:embed="rId4">
              <a:extLst>
                <a:ext uri="{96DAC541-7B7A-43D3-8B79-37D633B846F1}">
                  <asvg:svgBlip xmlns:asvg="http://schemas.microsoft.com/office/drawing/2016/SVG/main" r:embed="rId5"/>
                </a:ext>
              </a:extLst>
            </a:blip>
            <a:stretch>
              <a:fillRect l="-444900"/>
            </a:stretch>
          </a:blipFill>
        </p:spPr>
      </p:sp>
      <p:sp>
        <p:nvSpPr>
          <p:cNvPr id="43" name="Freeform 43"/>
          <p:cNvSpPr/>
          <p:nvPr/>
        </p:nvSpPr>
        <p:spPr>
          <a:xfrm rot="-7790319">
            <a:off x="6498212" y="6045198"/>
            <a:ext cx="1345939" cy="611817"/>
          </a:xfrm>
          <a:custGeom>
            <a:avLst/>
            <a:gdLst/>
            <a:ahLst/>
            <a:cxnLst/>
            <a:rect l="l" t="t" r="r" b="b"/>
            <a:pathLst>
              <a:path w="1345939" h="611817">
                <a:moveTo>
                  <a:pt x="0" y="0"/>
                </a:moveTo>
                <a:lnTo>
                  <a:pt x="1345939" y="0"/>
                </a:lnTo>
                <a:lnTo>
                  <a:pt x="1345939"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
        <p:nvSpPr>
          <p:cNvPr id="44" name="Freeform 44"/>
          <p:cNvSpPr/>
          <p:nvPr/>
        </p:nvSpPr>
        <p:spPr>
          <a:xfrm rot="-10511353">
            <a:off x="6137426" y="8272915"/>
            <a:ext cx="1345939" cy="611817"/>
          </a:xfrm>
          <a:custGeom>
            <a:avLst/>
            <a:gdLst/>
            <a:ahLst/>
            <a:cxnLst/>
            <a:rect l="l" t="t" r="r" b="b"/>
            <a:pathLst>
              <a:path w="1345939" h="611817">
                <a:moveTo>
                  <a:pt x="0" y="0"/>
                </a:moveTo>
                <a:lnTo>
                  <a:pt x="1345938" y="0"/>
                </a:lnTo>
                <a:lnTo>
                  <a:pt x="1345938"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
        <p:nvSpPr>
          <p:cNvPr id="45" name="Freeform 45"/>
          <p:cNvSpPr/>
          <p:nvPr/>
        </p:nvSpPr>
        <p:spPr>
          <a:xfrm rot="304285">
            <a:off x="10587024" y="8238776"/>
            <a:ext cx="1345939" cy="611817"/>
          </a:xfrm>
          <a:custGeom>
            <a:avLst/>
            <a:gdLst/>
            <a:ahLst/>
            <a:cxnLst/>
            <a:rect l="l" t="t" r="r" b="b"/>
            <a:pathLst>
              <a:path w="1345939" h="611817">
                <a:moveTo>
                  <a:pt x="0" y="0"/>
                </a:moveTo>
                <a:lnTo>
                  <a:pt x="1345939" y="0"/>
                </a:lnTo>
                <a:lnTo>
                  <a:pt x="1345939"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
        <p:nvSpPr>
          <p:cNvPr id="46" name="Freeform 46"/>
          <p:cNvSpPr/>
          <p:nvPr/>
        </p:nvSpPr>
        <p:spPr>
          <a:xfrm rot="-2591211">
            <a:off x="10397562" y="6074300"/>
            <a:ext cx="1345939" cy="611817"/>
          </a:xfrm>
          <a:custGeom>
            <a:avLst/>
            <a:gdLst/>
            <a:ahLst/>
            <a:cxnLst/>
            <a:rect l="l" t="t" r="r" b="b"/>
            <a:pathLst>
              <a:path w="1345939" h="611817">
                <a:moveTo>
                  <a:pt x="0" y="0"/>
                </a:moveTo>
                <a:lnTo>
                  <a:pt x="1345939" y="0"/>
                </a:lnTo>
                <a:lnTo>
                  <a:pt x="1345939"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44350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1149</Words>
  <Application>Microsoft Office PowerPoint</Application>
  <PresentationFormat>Custom</PresentationFormat>
  <Paragraphs>133</Paragraphs>
  <Slides>17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Open Sans Semi-Bold</vt:lpstr>
      <vt:lpstr>Krabuler</vt:lpstr>
      <vt:lpstr>Open Sans</vt:lpstr>
      <vt:lpstr>Handy Casual</vt:lpstr>
      <vt:lpstr>DM Sans Bold</vt:lpstr>
      <vt:lpstr>Times New Roman Condensed</vt:lpstr>
      <vt:lpstr>Inter Bold</vt:lpstr>
      <vt:lpstr>Inter Medium</vt:lpstr>
      <vt:lpstr>Calibri</vt:lpstr>
      <vt:lpstr>Arial</vt:lpstr>
      <vt:lpstr>Times New Roman Condensed Italics</vt:lpstr>
      <vt:lpstr>Open Sans Bold</vt:lpstr>
      <vt:lpstr>Inter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Green Simple and Professional Business Pitch Deck Presentation</dc:title>
  <dc:creator>HP</dc:creator>
  <cp:lastModifiedBy>Nirjhara Srivastava</cp:lastModifiedBy>
  <cp:revision>4</cp:revision>
  <dcterms:created xsi:type="dcterms:W3CDTF">2006-08-16T00:00:00Z</dcterms:created>
  <dcterms:modified xsi:type="dcterms:W3CDTF">2024-10-25T13:16:17Z</dcterms:modified>
  <dc:identifier>DAGUZp-jDRQ</dc:identifier>
</cp:coreProperties>
</file>